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5" r:id="rId2"/>
    <p:sldId id="256" r:id="rId3"/>
    <p:sldId id="258" r:id="rId4"/>
    <p:sldId id="257"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3" r:id="rId18"/>
    <p:sldId id="271" r:id="rId19"/>
    <p:sldId id="272" r:id="rId20"/>
    <p:sldId id="274"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66FF33"/>
    <a:srgbClr val="00FF00"/>
    <a:srgbClr val="5AF862"/>
    <a:srgbClr val="07A90F"/>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55" autoAdjust="0"/>
  </p:normalViewPr>
  <p:slideViewPr>
    <p:cSldViewPr>
      <p:cViewPr varScale="1">
        <p:scale>
          <a:sx n="70" d="100"/>
          <a:sy n="70" d="100"/>
        </p:scale>
        <p:origin x="1229"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39787E-D99C-4C54-B7CB-C93ED3D1A126}" type="datetimeFigureOut">
              <a:rPr lang="fr-FR" smtClean="0"/>
              <a:pPr/>
              <a:t>07/07/2021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6651AE-6224-4C1B-95A3-6BE8A70B083D}" type="slidenum">
              <a:rPr lang="fr-FR" smtClean="0"/>
              <a:pPr/>
              <a:t>‹N°›</a:t>
            </a:fld>
            <a:endParaRPr lang="fr-FR"/>
          </a:p>
        </p:txBody>
      </p:sp>
    </p:spTree>
    <p:extLst>
      <p:ext uri="{BB962C8B-B14F-4D97-AF65-F5344CB8AC3E}">
        <p14:creationId xmlns:p14="http://schemas.microsoft.com/office/powerpoint/2010/main" val="413655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046651AE-6224-4C1B-95A3-6BE8A70B083D}" type="slidenum">
              <a:rPr lang="fr-FR" smtClean="0"/>
              <a:pPr/>
              <a:t>1</a:t>
            </a:fld>
            <a:endParaRPr lang="fr-FR"/>
          </a:p>
        </p:txBody>
      </p:sp>
    </p:spTree>
    <p:extLst>
      <p:ext uri="{BB962C8B-B14F-4D97-AF65-F5344CB8AC3E}">
        <p14:creationId xmlns:p14="http://schemas.microsoft.com/office/powerpoint/2010/main" val="2304295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13 octobre 2017</a:t>
            </a:r>
          </a:p>
        </p:txBody>
      </p:sp>
      <p:sp>
        <p:nvSpPr>
          <p:cNvPr id="4" name="Espace réservé du numéro de diapositive 3"/>
          <p:cNvSpPr>
            <a:spLocks noGrp="1"/>
          </p:cNvSpPr>
          <p:nvPr>
            <p:ph type="sldNum" sz="quarter" idx="10"/>
          </p:nvPr>
        </p:nvSpPr>
        <p:spPr/>
        <p:txBody>
          <a:bodyPr/>
          <a:lstStyle/>
          <a:p>
            <a:fld id="{046651AE-6224-4C1B-95A3-6BE8A70B083D}" type="slidenum">
              <a:rPr lang="fr-FR" smtClean="0"/>
              <a:pPr/>
              <a:t>3</a:t>
            </a:fld>
            <a:endParaRPr lang="fr-FR"/>
          </a:p>
        </p:txBody>
      </p:sp>
    </p:spTree>
    <p:extLst>
      <p:ext uri="{BB962C8B-B14F-4D97-AF65-F5344CB8AC3E}">
        <p14:creationId xmlns:p14="http://schemas.microsoft.com/office/powerpoint/2010/main" val="34378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46651AE-6224-4C1B-95A3-6BE8A70B083D}" type="slidenum">
              <a:rPr lang="fr-FR" smtClean="0"/>
              <a:pPr/>
              <a:t>5</a:t>
            </a:fld>
            <a:endParaRPr lang="fr-FR"/>
          </a:p>
        </p:txBody>
      </p:sp>
    </p:spTree>
    <p:extLst>
      <p:ext uri="{BB962C8B-B14F-4D97-AF65-F5344CB8AC3E}">
        <p14:creationId xmlns:p14="http://schemas.microsoft.com/office/powerpoint/2010/main" val="318431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a:t>13 octobre 2017</a:t>
            </a:r>
          </a:p>
        </p:txBody>
      </p:sp>
      <p:sp>
        <p:nvSpPr>
          <p:cNvPr id="4" name="Espace réservé du numéro de diapositive 3"/>
          <p:cNvSpPr>
            <a:spLocks noGrp="1"/>
          </p:cNvSpPr>
          <p:nvPr>
            <p:ph type="sldNum" sz="quarter" idx="10"/>
          </p:nvPr>
        </p:nvSpPr>
        <p:spPr/>
        <p:txBody>
          <a:bodyPr/>
          <a:lstStyle/>
          <a:p>
            <a:fld id="{046651AE-6224-4C1B-95A3-6BE8A70B083D}" type="slidenum">
              <a:rPr lang="fr-FR" smtClean="0"/>
              <a:pPr/>
              <a:t>6</a:t>
            </a:fld>
            <a:endParaRPr lang="fr-FR"/>
          </a:p>
        </p:txBody>
      </p:sp>
    </p:spTree>
    <p:extLst>
      <p:ext uri="{BB962C8B-B14F-4D97-AF65-F5344CB8AC3E}">
        <p14:creationId xmlns:p14="http://schemas.microsoft.com/office/powerpoint/2010/main" val="412247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a:t>13 octobre 2017</a:t>
            </a:r>
          </a:p>
        </p:txBody>
      </p:sp>
      <p:sp>
        <p:nvSpPr>
          <p:cNvPr id="4" name="Espace réservé du numéro de diapositive 3"/>
          <p:cNvSpPr>
            <a:spLocks noGrp="1"/>
          </p:cNvSpPr>
          <p:nvPr>
            <p:ph type="sldNum" sz="quarter" idx="10"/>
          </p:nvPr>
        </p:nvSpPr>
        <p:spPr/>
        <p:txBody>
          <a:bodyPr/>
          <a:lstStyle/>
          <a:p>
            <a:fld id="{046651AE-6224-4C1B-95A3-6BE8A70B083D}" type="slidenum">
              <a:rPr lang="fr-FR" smtClean="0"/>
              <a:pPr/>
              <a:t>7</a:t>
            </a:fld>
            <a:endParaRPr lang="fr-FR"/>
          </a:p>
        </p:txBody>
      </p:sp>
    </p:spTree>
    <p:extLst>
      <p:ext uri="{BB962C8B-B14F-4D97-AF65-F5344CB8AC3E}">
        <p14:creationId xmlns:p14="http://schemas.microsoft.com/office/powerpoint/2010/main" val="32208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07/07/2021</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Tree>
  </p:cSld>
  <p:clrMapOvr>
    <a:masterClrMapping/>
  </p:clrMapOvr>
  <p:transition spd="slow" advClick="0" advTm="20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07/07/2021</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20000">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1.mp3"/><Relationship Id="rId7" Type="http://schemas.openxmlformats.org/officeDocument/2006/relationships/image" Target="../media/image3.png"/><Relationship Id="rId2" Type="http://schemas.openxmlformats.org/officeDocument/2006/relationships/audio" Target="file:///D:\Musique\wave\musique%20films\11%20indiana%20jones%20musique.wav" TargetMode="External"/><Relationship Id="rId1" Type="http://schemas.microsoft.com/office/2007/relationships/media" Target="file:///D:\Musique\wave\musique%20films\11%20indiana%20jones%20musique.wav" TargetMode="External"/><Relationship Id="rId6" Type="http://schemas.openxmlformats.org/officeDocument/2006/relationships/image" Target="../media/image2.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1.mp3"/><Relationship Id="rId9"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re 1"/>
          <p:cNvSpPr txBox="1">
            <a:spLocks/>
          </p:cNvSpPr>
          <p:nvPr/>
        </p:nvSpPr>
        <p:spPr>
          <a:xfrm>
            <a:off x="755576" y="404664"/>
            <a:ext cx="7772400" cy="147002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a:solidFill>
                  <a:srgbClr val="7030A0"/>
                </a:solidFill>
                <a:latin typeface="Comic Sans MS" pitchFamily="66" charset="0"/>
              </a:rPr>
              <a:t>Voyage scolaire 2021 - 2022</a:t>
            </a:r>
            <a:br>
              <a:rPr lang="fr-FR" dirty="0"/>
            </a:br>
            <a:endParaRPr lang="fr-FR" dirty="0">
              <a:latin typeface="Comic Sans MS" pitchFamily="66" charset="0"/>
            </a:endParaRPr>
          </a:p>
        </p:txBody>
      </p:sp>
    </p:spTree>
    <p:extLst>
      <p:ext uri="{BB962C8B-B14F-4D97-AF65-F5344CB8AC3E}">
        <p14:creationId xmlns:p14="http://schemas.microsoft.com/office/powerpoint/2010/main" val="3526993398"/>
      </p:ext>
    </p:extLst>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827584" y="3501008"/>
            <a:ext cx="7772400" cy="1470025"/>
          </a:xfrm>
          <a:prstGeom prst="rect">
            <a:avLst/>
          </a:prstGeom>
        </p:spPr>
        <p:txBody>
          <a:bodyPr vert="horz" lIns="91440" tIns="45720" rIns="91440" bIns="45720" rtlCol="0" anchor="ctr">
            <a:normAutofit/>
          </a:bodyPr>
          <a:lstStyle/>
          <a:p>
            <a:pPr algn="ctr">
              <a:spcBef>
                <a:spcPct val="0"/>
              </a:spcBef>
            </a:pPr>
            <a:endParaRPr lang="fr-FR" sz="4400" dirty="0">
              <a:latin typeface="Comic Sans MS" pitchFamily="66" charset="0"/>
              <a:ea typeface="+mj-ea"/>
              <a:cs typeface="+mj-cs"/>
            </a:endParaRPr>
          </a:p>
        </p:txBody>
      </p:sp>
      <p:graphicFrame>
        <p:nvGraphicFramePr>
          <p:cNvPr id="8" name="Tableau 7"/>
          <p:cNvGraphicFramePr>
            <a:graphicFrameLocks noGrp="1"/>
          </p:cNvGraphicFramePr>
          <p:nvPr>
            <p:extLst>
              <p:ext uri="{D42A27DB-BD31-4B8C-83A1-F6EECF244321}">
                <p14:modId xmlns:p14="http://schemas.microsoft.com/office/powerpoint/2010/main" val="2605599027"/>
              </p:ext>
            </p:extLst>
          </p:nvPr>
        </p:nvGraphicFramePr>
        <p:xfrm>
          <a:off x="899592" y="548680"/>
          <a:ext cx="7272808" cy="5910064"/>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576064">
                <a:tc>
                  <a:txBody>
                    <a:bodyPr/>
                    <a:lstStyle/>
                    <a:p>
                      <a:pPr algn="ctr"/>
                      <a:endParaRPr lang="fr-FR" sz="3000" dirty="0"/>
                    </a:p>
                  </a:txBody>
                  <a:tcPr/>
                </a:tc>
                <a:tc>
                  <a:txBody>
                    <a:bodyPr/>
                    <a:lstStyle/>
                    <a:p>
                      <a:pPr algn="ctr"/>
                      <a:r>
                        <a:rPr lang="fr-FR" sz="3000" dirty="0">
                          <a:solidFill>
                            <a:schemeClr val="tx1"/>
                          </a:solidFill>
                        </a:rPr>
                        <a:t>MERCREDI 20 OCTOBRE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A Gentle Touch" panose="02000603000000000000" pitchFamily="2" charset="0"/>
                          <a:ea typeface="A Gentle Touch" panose="02000603000000000000" pitchFamily="2" charset="0"/>
                        </a:rPr>
                        <a:t>matin</a:t>
                      </a:r>
                    </a:p>
                  </a:txBody>
                  <a:tcPr>
                    <a:solidFill>
                      <a:schemeClr val="bg1">
                        <a:lumMod val="50000"/>
                      </a:schemeClr>
                    </a:solidFill>
                  </a:tcPr>
                </a:tc>
                <a:tc>
                  <a:txBody>
                    <a:bodyPr/>
                    <a:lstStyle/>
                    <a:p>
                      <a:pPr algn="ctr"/>
                      <a:r>
                        <a:rPr lang="fr-FR" sz="3000" dirty="0">
                          <a:solidFill>
                            <a:schemeClr val="bg1"/>
                          </a:solidFill>
                        </a:rPr>
                        <a:t>Visite du</a:t>
                      </a:r>
                      <a:r>
                        <a:rPr lang="fr-FR" sz="3000" baseline="0" dirty="0">
                          <a:solidFill>
                            <a:schemeClr val="bg1"/>
                          </a:solidFill>
                        </a:rPr>
                        <a:t> château de </a:t>
                      </a:r>
                      <a:r>
                        <a:rPr lang="fr-FR" sz="3000" baseline="0" dirty="0" err="1">
                          <a:solidFill>
                            <a:schemeClr val="bg1"/>
                          </a:solidFill>
                        </a:rPr>
                        <a:t>Castelnaud</a:t>
                      </a:r>
                      <a:endParaRPr lang="fr-FR" sz="3000" dirty="0">
                        <a:solidFill>
                          <a:schemeClr val="bg1"/>
                        </a:solidFill>
                      </a:endParaRPr>
                    </a:p>
                    <a:p>
                      <a:pPr algn="ctr"/>
                      <a:endParaRPr lang="fr-FR" sz="3000" dirty="0">
                        <a:solidFill>
                          <a:schemeClr val="bg1"/>
                        </a:solidFill>
                      </a:endParaRPr>
                    </a:p>
                    <a:p>
                      <a:pPr algn="ctr"/>
                      <a:endParaRPr lang="fr-FR" sz="3000" dirty="0">
                        <a:solidFill>
                          <a:schemeClr val="bg1"/>
                        </a:solidFill>
                      </a:endParaRPr>
                    </a:p>
                    <a:p>
                      <a:pPr algn="ctr"/>
                      <a:endParaRPr lang="fr-FR" sz="3000" dirty="0">
                        <a:solidFill>
                          <a:schemeClr val="bg1"/>
                        </a:solidFill>
                      </a:endParaRPr>
                    </a:p>
                  </a:txBody>
                  <a:tcPr>
                    <a:solidFill>
                      <a:schemeClr val="bg1">
                        <a:lumMod val="50000"/>
                      </a:schemeClr>
                    </a:solidFill>
                  </a:tcPr>
                </a:tc>
                <a:extLst>
                  <a:ext uri="{0D108BD9-81ED-4DB2-BD59-A6C34878D82A}">
                    <a16:rowId xmlns:a16="http://schemas.microsoft.com/office/drawing/2014/main" val="10001"/>
                  </a:ext>
                </a:extLst>
              </a:tr>
              <a:tr h="370840">
                <a:tc>
                  <a:txBody>
                    <a:bodyPr/>
                    <a:lstStyle/>
                    <a:p>
                      <a:r>
                        <a:rPr lang="fr-FR" sz="3000" dirty="0">
                          <a:latin typeface="A Gentle Touch" panose="02000603000000000000" pitchFamily="2" charset="0"/>
                          <a:ea typeface="A Gentle Touch" panose="02000603000000000000" pitchFamily="2" charset="0"/>
                        </a:rPr>
                        <a:t>midi</a:t>
                      </a:r>
                    </a:p>
                  </a:txBody>
                  <a:tcPr/>
                </a:tc>
                <a:tc>
                  <a:txBody>
                    <a:bodyPr/>
                    <a:lstStyle/>
                    <a:p>
                      <a:pPr algn="ctr"/>
                      <a:r>
                        <a:rPr lang="fr-FR" sz="3000" dirty="0"/>
                        <a:t>Déjeuner au centre</a:t>
                      </a:r>
                    </a:p>
                  </a:txBody>
                  <a:tcPr/>
                </a:tc>
                <a:extLst>
                  <a:ext uri="{0D108BD9-81ED-4DB2-BD59-A6C34878D82A}">
                    <a16:rowId xmlns:a16="http://schemas.microsoft.com/office/drawing/2014/main" val="10002"/>
                  </a:ext>
                </a:extLst>
              </a:tr>
              <a:tr h="370840">
                <a:tc>
                  <a:txBody>
                    <a:bodyPr/>
                    <a:lstStyle/>
                    <a:p>
                      <a:r>
                        <a:rPr lang="fr-FR" sz="3000" dirty="0">
                          <a:solidFill>
                            <a:schemeClr val="bg1"/>
                          </a:solidFill>
                          <a:latin typeface="A Gentle Touch" panose="02000603000000000000" pitchFamily="2" charset="0"/>
                          <a:ea typeface="A Gentle Touch" panose="02000603000000000000" pitchFamily="2" charset="0"/>
                        </a:rPr>
                        <a:t>après-midi</a:t>
                      </a:r>
                    </a:p>
                  </a:txBody>
                  <a:tcPr>
                    <a:solidFill>
                      <a:schemeClr val="bg1">
                        <a:lumMod val="50000"/>
                      </a:schemeClr>
                    </a:solidFill>
                  </a:tcPr>
                </a:tc>
                <a:tc>
                  <a:txBody>
                    <a:bodyPr/>
                    <a:lstStyle/>
                    <a:p>
                      <a:pPr algn="ctr"/>
                      <a:r>
                        <a:rPr lang="fr-FR" sz="2800" dirty="0">
                          <a:solidFill>
                            <a:schemeClr val="bg1"/>
                          </a:solidFill>
                        </a:rPr>
                        <a:t>Ateliers au centre  (environ 1h30)</a:t>
                      </a:r>
                    </a:p>
                    <a:p>
                      <a:pPr algn="ctr"/>
                      <a:r>
                        <a:rPr lang="fr-FR" sz="2800" dirty="0">
                          <a:solidFill>
                            <a:schemeClr val="bg1"/>
                          </a:solidFill>
                        </a:rPr>
                        <a:t>(lampe et sagaie)</a:t>
                      </a:r>
                      <a:endParaRPr lang="fr-FR" sz="2800" baseline="0" dirty="0">
                        <a:solidFill>
                          <a:schemeClr val="bg1"/>
                        </a:solidFill>
                      </a:endParaRPr>
                    </a:p>
                    <a:p>
                      <a:pPr algn="ctr"/>
                      <a:endParaRPr lang="fr-FR" sz="3000" baseline="0" dirty="0">
                        <a:solidFill>
                          <a:schemeClr val="bg1"/>
                        </a:solidFill>
                      </a:endParaRPr>
                    </a:p>
                    <a:p>
                      <a:pPr algn="ctr"/>
                      <a:endParaRPr lang="fr-FR" sz="3000" baseline="0" dirty="0">
                        <a:solidFill>
                          <a:schemeClr val="bg1"/>
                        </a:solidFill>
                      </a:endParaRPr>
                    </a:p>
                    <a:p>
                      <a:pPr algn="ctr"/>
                      <a:endParaRPr lang="fr-FR" sz="3000" dirty="0">
                        <a:solidFill>
                          <a:schemeClr val="bg1"/>
                        </a:solidFill>
                      </a:endParaRPr>
                    </a:p>
                  </a:txBody>
                  <a:tcPr>
                    <a:solidFill>
                      <a:schemeClr val="bg1">
                        <a:lumMod val="50000"/>
                      </a:schemeClr>
                    </a:solidFill>
                  </a:tcPr>
                </a:tc>
                <a:extLst>
                  <a:ext uri="{0D108BD9-81ED-4DB2-BD59-A6C34878D82A}">
                    <a16:rowId xmlns:a16="http://schemas.microsoft.com/office/drawing/2014/main" val="10003"/>
                  </a:ext>
                </a:extLst>
              </a:tr>
              <a:tr h="370840">
                <a:tc>
                  <a:txBody>
                    <a:bodyPr/>
                    <a:lstStyle/>
                    <a:p>
                      <a:r>
                        <a:rPr lang="fr-FR" sz="3000" dirty="0">
                          <a:latin typeface="A Gentle Touch" panose="02000603000000000000" pitchFamily="2" charset="0"/>
                          <a:ea typeface="A Gentle Touch" panose="02000603000000000000" pitchFamily="2" charset="0"/>
                        </a:rPr>
                        <a:t>soir</a:t>
                      </a:r>
                    </a:p>
                  </a:txBody>
                  <a:tcPr/>
                </a:tc>
                <a:tc>
                  <a:txBody>
                    <a:bodyPr/>
                    <a:lstStyle/>
                    <a:p>
                      <a:pPr algn="ctr"/>
                      <a:r>
                        <a:rPr lang="fr-FR" sz="3000" dirty="0"/>
                        <a:t>Repas au centre</a:t>
                      </a:r>
                    </a:p>
                  </a:txBody>
                  <a:tcPr/>
                </a:tc>
                <a:extLst>
                  <a:ext uri="{0D108BD9-81ED-4DB2-BD59-A6C34878D82A}">
                    <a16:rowId xmlns:a16="http://schemas.microsoft.com/office/drawing/2014/main" val="10004"/>
                  </a:ext>
                </a:extLst>
              </a:tr>
            </a:tbl>
          </a:graphicData>
        </a:graphic>
      </p:graphicFrame>
      <p:pic>
        <p:nvPicPr>
          <p:cNvPr id="7" name="Picture 2" descr="Résultat de recherche d'images pour &quot;chateau de Castelnaud&quot;"/>
          <p:cNvPicPr>
            <a:picLocks noChangeAspect="1" noChangeArrowheads="1"/>
          </p:cNvPicPr>
          <p:nvPr/>
        </p:nvPicPr>
        <p:blipFill>
          <a:blip r:embed="rId2" cstate="print"/>
          <a:srcRect/>
          <a:stretch>
            <a:fillRect/>
          </a:stretch>
        </p:blipFill>
        <p:spPr bwMode="auto">
          <a:xfrm>
            <a:off x="3203848" y="1602494"/>
            <a:ext cx="1999927" cy="1329901"/>
          </a:xfrm>
          <a:prstGeom prst="rect">
            <a:avLst/>
          </a:prstGeom>
          <a:noFill/>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1594854"/>
            <a:ext cx="1877005" cy="1407754"/>
          </a:xfrm>
          <a:prstGeom prst="rect">
            <a:avLst/>
          </a:prstGeom>
        </p:spPr>
      </p:pic>
      <p:sp>
        <p:nvSpPr>
          <p:cNvPr id="9" name="AutoShape 8" descr="Résultat de recherche d'images pour &quot;lampe à huile préhistoir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784" y="4548825"/>
            <a:ext cx="1851423" cy="1388567"/>
          </a:xfrm>
          <a:prstGeom prst="rect">
            <a:avLst/>
          </a:prstGeom>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80">
                                          <p:stCondLst>
                                            <p:cond delay="0"/>
                                          </p:stCondLst>
                                        </p:cTn>
                                        <p:tgtEl>
                                          <p:spTgt spid="12"/>
                                        </p:tgtEl>
                                      </p:cBhvr>
                                    </p:animEffect>
                                    <p:anim calcmode="lin" valueType="num">
                                      <p:cBhvr>
                                        <p:cTn id="2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8" dur="26">
                                          <p:stCondLst>
                                            <p:cond delay="650"/>
                                          </p:stCondLst>
                                        </p:cTn>
                                        <p:tgtEl>
                                          <p:spTgt spid="12"/>
                                        </p:tgtEl>
                                      </p:cBhvr>
                                      <p:to x="100000" y="60000"/>
                                    </p:animScale>
                                    <p:animScale>
                                      <p:cBhvr>
                                        <p:cTn id="29" dur="166" decel="50000">
                                          <p:stCondLst>
                                            <p:cond delay="676"/>
                                          </p:stCondLst>
                                        </p:cTn>
                                        <p:tgtEl>
                                          <p:spTgt spid="12"/>
                                        </p:tgtEl>
                                      </p:cBhvr>
                                      <p:to x="100000" y="100000"/>
                                    </p:animScale>
                                    <p:animScale>
                                      <p:cBhvr>
                                        <p:cTn id="30" dur="26">
                                          <p:stCondLst>
                                            <p:cond delay="1312"/>
                                          </p:stCondLst>
                                        </p:cTn>
                                        <p:tgtEl>
                                          <p:spTgt spid="12"/>
                                        </p:tgtEl>
                                      </p:cBhvr>
                                      <p:to x="100000" y="80000"/>
                                    </p:animScale>
                                    <p:animScale>
                                      <p:cBhvr>
                                        <p:cTn id="31" dur="166" decel="50000">
                                          <p:stCondLst>
                                            <p:cond delay="1338"/>
                                          </p:stCondLst>
                                        </p:cTn>
                                        <p:tgtEl>
                                          <p:spTgt spid="12"/>
                                        </p:tgtEl>
                                      </p:cBhvr>
                                      <p:to x="100000" y="100000"/>
                                    </p:animScale>
                                    <p:animScale>
                                      <p:cBhvr>
                                        <p:cTn id="32" dur="26">
                                          <p:stCondLst>
                                            <p:cond delay="1642"/>
                                          </p:stCondLst>
                                        </p:cTn>
                                        <p:tgtEl>
                                          <p:spTgt spid="12"/>
                                        </p:tgtEl>
                                      </p:cBhvr>
                                      <p:to x="100000" y="90000"/>
                                    </p:animScale>
                                    <p:animScale>
                                      <p:cBhvr>
                                        <p:cTn id="33" dur="166" decel="50000">
                                          <p:stCondLst>
                                            <p:cond delay="1668"/>
                                          </p:stCondLst>
                                        </p:cTn>
                                        <p:tgtEl>
                                          <p:spTgt spid="12"/>
                                        </p:tgtEl>
                                      </p:cBhvr>
                                      <p:to x="100000" y="100000"/>
                                    </p:animScale>
                                    <p:animScale>
                                      <p:cBhvr>
                                        <p:cTn id="34" dur="26">
                                          <p:stCondLst>
                                            <p:cond delay="1808"/>
                                          </p:stCondLst>
                                        </p:cTn>
                                        <p:tgtEl>
                                          <p:spTgt spid="12"/>
                                        </p:tgtEl>
                                      </p:cBhvr>
                                      <p:to x="100000" y="95000"/>
                                    </p:animScale>
                                    <p:animScale>
                                      <p:cBhvr>
                                        <p:cTn id="3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827584" y="3501008"/>
            <a:ext cx="7772400" cy="1470025"/>
          </a:xfrm>
          <a:prstGeom prst="rect">
            <a:avLst/>
          </a:prstGeom>
        </p:spPr>
        <p:txBody>
          <a:bodyPr vert="horz" lIns="91440" tIns="45720" rIns="91440" bIns="45720" rtlCol="0" anchor="ctr">
            <a:normAutofit/>
          </a:bodyPr>
          <a:lstStyle/>
          <a:p>
            <a:pPr algn="ctr">
              <a:spcBef>
                <a:spcPct val="0"/>
              </a:spcBef>
            </a:pPr>
            <a:endParaRPr lang="fr-FR" sz="4400" dirty="0">
              <a:latin typeface="Comic Sans MS" pitchFamily="66" charset="0"/>
              <a:ea typeface="+mj-ea"/>
              <a:cs typeface="+mj-cs"/>
            </a:endParaRPr>
          </a:p>
        </p:txBody>
      </p:sp>
      <p:graphicFrame>
        <p:nvGraphicFramePr>
          <p:cNvPr id="8" name="Tableau 7"/>
          <p:cNvGraphicFramePr>
            <a:graphicFrameLocks noGrp="1"/>
          </p:cNvGraphicFramePr>
          <p:nvPr>
            <p:extLst>
              <p:ext uri="{D42A27DB-BD31-4B8C-83A1-F6EECF244321}">
                <p14:modId xmlns:p14="http://schemas.microsoft.com/office/powerpoint/2010/main" val="2795608107"/>
              </p:ext>
            </p:extLst>
          </p:nvPr>
        </p:nvGraphicFramePr>
        <p:xfrm>
          <a:off x="899592" y="548680"/>
          <a:ext cx="7272808" cy="5513824"/>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576064">
                <a:tc>
                  <a:txBody>
                    <a:bodyPr/>
                    <a:lstStyle/>
                    <a:p>
                      <a:pPr algn="ctr"/>
                      <a:endParaRPr lang="fr-FR" sz="3000" dirty="0"/>
                    </a:p>
                  </a:txBody>
                  <a:tcPr/>
                </a:tc>
                <a:tc>
                  <a:txBody>
                    <a:bodyPr/>
                    <a:lstStyle/>
                    <a:p>
                      <a:pPr algn="ctr"/>
                      <a:r>
                        <a:rPr lang="fr-FR" sz="3000" dirty="0">
                          <a:solidFill>
                            <a:schemeClr val="tx1"/>
                          </a:solidFill>
                        </a:rPr>
                        <a:t>JEUDI 21 OCTOBRE</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A Gentle Touch" panose="02000603000000000000" pitchFamily="2" charset="0"/>
                          <a:ea typeface="A Gentle Touch" panose="02000603000000000000" pitchFamily="2" charset="0"/>
                        </a:rPr>
                        <a:t>matin</a:t>
                      </a:r>
                    </a:p>
                  </a:txBody>
                  <a:tcPr>
                    <a:solidFill>
                      <a:srgbClr val="07A90F"/>
                    </a:solidFill>
                  </a:tcPr>
                </a:tc>
                <a:tc>
                  <a:txBody>
                    <a:bodyPr/>
                    <a:lstStyle/>
                    <a:p>
                      <a:pPr algn="r"/>
                      <a:r>
                        <a:rPr lang="fr-FR" sz="3000" dirty="0">
                          <a:solidFill>
                            <a:schemeClr val="bg1"/>
                          </a:solidFill>
                        </a:rPr>
                        <a:t>Randonnée guidée à</a:t>
                      </a:r>
                    </a:p>
                    <a:p>
                      <a:pPr algn="r"/>
                      <a:r>
                        <a:rPr lang="fr-FR" sz="3000" dirty="0">
                          <a:solidFill>
                            <a:schemeClr val="bg1"/>
                          </a:solidFill>
                        </a:rPr>
                        <a:t>la Roque </a:t>
                      </a:r>
                      <a:r>
                        <a:rPr lang="fr-FR" sz="3000" dirty="0" err="1">
                          <a:solidFill>
                            <a:schemeClr val="bg1"/>
                          </a:solidFill>
                        </a:rPr>
                        <a:t>Gageac</a:t>
                      </a:r>
                      <a:endParaRPr lang="fr-FR" sz="3000" dirty="0">
                        <a:solidFill>
                          <a:schemeClr val="bg1"/>
                        </a:solidFill>
                      </a:endParaRPr>
                    </a:p>
                    <a:p>
                      <a:pPr algn="r"/>
                      <a:r>
                        <a:rPr lang="fr-FR" sz="3000" dirty="0">
                          <a:solidFill>
                            <a:schemeClr val="bg1"/>
                          </a:solidFill>
                        </a:rPr>
                        <a:t>(10h-12h)</a:t>
                      </a:r>
                    </a:p>
                    <a:p>
                      <a:pPr algn="ctr"/>
                      <a:endParaRPr lang="fr-FR" sz="3000" dirty="0">
                        <a:solidFill>
                          <a:schemeClr val="bg1"/>
                        </a:solidFill>
                      </a:endParaRPr>
                    </a:p>
                  </a:txBody>
                  <a:tcPr>
                    <a:solidFill>
                      <a:srgbClr val="07A90F"/>
                    </a:solidFill>
                  </a:tcPr>
                </a:tc>
                <a:extLst>
                  <a:ext uri="{0D108BD9-81ED-4DB2-BD59-A6C34878D82A}">
                    <a16:rowId xmlns:a16="http://schemas.microsoft.com/office/drawing/2014/main" val="10001"/>
                  </a:ext>
                </a:extLst>
              </a:tr>
              <a:tr h="370840">
                <a:tc>
                  <a:txBody>
                    <a:bodyPr/>
                    <a:lstStyle/>
                    <a:p>
                      <a:r>
                        <a:rPr lang="fr-FR" sz="3000" dirty="0">
                          <a:latin typeface="A Gentle Touch" panose="02000603000000000000" pitchFamily="2" charset="0"/>
                          <a:ea typeface="A Gentle Touch" panose="02000603000000000000" pitchFamily="2" charset="0"/>
                        </a:rPr>
                        <a:t>midi</a:t>
                      </a:r>
                    </a:p>
                  </a:txBody>
                  <a:tcPr/>
                </a:tc>
                <a:tc>
                  <a:txBody>
                    <a:bodyPr/>
                    <a:lstStyle/>
                    <a:p>
                      <a:pPr algn="ctr"/>
                      <a:r>
                        <a:rPr lang="fr-FR" sz="3000" dirty="0"/>
                        <a:t>Pique-nique</a:t>
                      </a:r>
                    </a:p>
                  </a:txBody>
                  <a:tcPr/>
                </a:tc>
                <a:extLst>
                  <a:ext uri="{0D108BD9-81ED-4DB2-BD59-A6C34878D82A}">
                    <a16:rowId xmlns:a16="http://schemas.microsoft.com/office/drawing/2014/main" val="10002"/>
                  </a:ext>
                </a:extLst>
              </a:tr>
              <a:tr h="370840">
                <a:tc>
                  <a:txBody>
                    <a:bodyPr/>
                    <a:lstStyle/>
                    <a:p>
                      <a:r>
                        <a:rPr lang="fr-FR" sz="3000" dirty="0">
                          <a:solidFill>
                            <a:schemeClr val="bg1"/>
                          </a:solidFill>
                          <a:latin typeface="A Gentle Touch" panose="02000603000000000000" pitchFamily="2" charset="0"/>
                          <a:ea typeface="A Gentle Touch" panose="02000603000000000000" pitchFamily="2" charset="0"/>
                        </a:rPr>
                        <a:t>après-midi</a:t>
                      </a:r>
                    </a:p>
                  </a:txBody>
                  <a:tcPr>
                    <a:solidFill>
                      <a:srgbClr val="07A90F"/>
                    </a:solidFill>
                  </a:tcPr>
                </a:tc>
                <a:tc>
                  <a:txBody>
                    <a:bodyPr/>
                    <a:lstStyle/>
                    <a:p>
                      <a:pPr algn="r"/>
                      <a:r>
                        <a:rPr lang="fr-FR" sz="3000" dirty="0">
                          <a:solidFill>
                            <a:schemeClr val="bg1"/>
                          </a:solidFill>
                        </a:rPr>
                        <a:t>Balades</a:t>
                      </a:r>
                      <a:r>
                        <a:rPr lang="fr-FR" sz="3000" baseline="0" dirty="0">
                          <a:solidFill>
                            <a:schemeClr val="bg1"/>
                          </a:solidFill>
                        </a:rPr>
                        <a:t> en Gabarres</a:t>
                      </a:r>
                    </a:p>
                    <a:p>
                      <a:pPr algn="r"/>
                      <a:r>
                        <a:rPr lang="fr-FR" sz="3000" baseline="0" dirty="0">
                          <a:solidFill>
                            <a:schemeClr val="bg1"/>
                          </a:solidFill>
                        </a:rPr>
                        <a:t>(départ à 14h30)</a:t>
                      </a:r>
                    </a:p>
                    <a:p>
                      <a:pPr algn="ctr"/>
                      <a:endParaRPr lang="fr-FR" sz="3000" baseline="0" dirty="0">
                        <a:solidFill>
                          <a:schemeClr val="bg1"/>
                        </a:solidFill>
                      </a:endParaRPr>
                    </a:p>
                    <a:p>
                      <a:pPr algn="ctr"/>
                      <a:endParaRPr lang="fr-FR" sz="3000" baseline="0" dirty="0">
                        <a:solidFill>
                          <a:schemeClr val="bg1"/>
                        </a:solidFill>
                      </a:endParaRPr>
                    </a:p>
                  </a:txBody>
                  <a:tcPr>
                    <a:solidFill>
                      <a:srgbClr val="07A90F"/>
                    </a:solidFill>
                  </a:tcPr>
                </a:tc>
                <a:extLst>
                  <a:ext uri="{0D108BD9-81ED-4DB2-BD59-A6C34878D82A}">
                    <a16:rowId xmlns:a16="http://schemas.microsoft.com/office/drawing/2014/main" val="10003"/>
                  </a:ext>
                </a:extLst>
              </a:tr>
              <a:tr h="370840">
                <a:tc>
                  <a:txBody>
                    <a:bodyPr/>
                    <a:lstStyle/>
                    <a:p>
                      <a:r>
                        <a:rPr lang="fr-FR" sz="3000" dirty="0">
                          <a:latin typeface="A Gentle Touch" panose="02000603000000000000" pitchFamily="2" charset="0"/>
                          <a:ea typeface="A Gentle Touch" panose="02000603000000000000" pitchFamily="2" charset="0"/>
                        </a:rPr>
                        <a:t>soir</a:t>
                      </a:r>
                    </a:p>
                  </a:txBody>
                  <a:tcPr/>
                </a:tc>
                <a:tc>
                  <a:txBody>
                    <a:bodyPr/>
                    <a:lstStyle/>
                    <a:p>
                      <a:pPr algn="ctr"/>
                      <a:r>
                        <a:rPr lang="fr-FR" sz="3000" dirty="0"/>
                        <a:t>Repas au centre</a:t>
                      </a:r>
                    </a:p>
                  </a:txBody>
                  <a:tcPr/>
                </a:tc>
                <a:extLst>
                  <a:ext uri="{0D108BD9-81ED-4DB2-BD59-A6C34878D82A}">
                    <a16:rowId xmlns:a16="http://schemas.microsoft.com/office/drawing/2014/main" val="10004"/>
                  </a:ext>
                </a:extLst>
              </a:tr>
            </a:tbl>
          </a:graphicData>
        </a:graphic>
      </p:graphicFrame>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6486" y="1231113"/>
            <a:ext cx="2627298" cy="175109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7505" y="3965940"/>
            <a:ext cx="2296279" cy="1523894"/>
          </a:xfrm>
          <a:prstGeom prst="rect">
            <a:avLst/>
          </a:prstGeom>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afterEffect">
                                  <p:stCondLst>
                                    <p:cond delay="0"/>
                                  </p:stCondLst>
                                  <p:childTnLst>
                                    <p:anim calcmode="discrete" valueType="str">
                                      <p:cBhvr>
                                        <p:cTn id="6" dur="5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827584" y="3501008"/>
            <a:ext cx="7772400" cy="1470025"/>
          </a:xfrm>
          <a:prstGeom prst="rect">
            <a:avLst/>
          </a:prstGeom>
        </p:spPr>
        <p:txBody>
          <a:bodyPr vert="horz" lIns="91440" tIns="45720" rIns="91440" bIns="45720" rtlCol="0" anchor="ctr">
            <a:normAutofit/>
          </a:bodyPr>
          <a:lstStyle/>
          <a:p>
            <a:pPr algn="ctr">
              <a:spcBef>
                <a:spcPct val="0"/>
              </a:spcBef>
            </a:pPr>
            <a:endParaRPr lang="fr-FR" sz="4400" dirty="0">
              <a:latin typeface="Comic Sans MS" pitchFamily="66" charset="0"/>
              <a:ea typeface="+mj-ea"/>
              <a:cs typeface="+mj-cs"/>
            </a:endParaRPr>
          </a:p>
        </p:txBody>
      </p:sp>
      <p:graphicFrame>
        <p:nvGraphicFramePr>
          <p:cNvPr id="8" name="Tableau 7"/>
          <p:cNvGraphicFramePr>
            <a:graphicFrameLocks noGrp="1"/>
          </p:cNvGraphicFramePr>
          <p:nvPr>
            <p:extLst>
              <p:ext uri="{D42A27DB-BD31-4B8C-83A1-F6EECF244321}">
                <p14:modId xmlns:p14="http://schemas.microsoft.com/office/powerpoint/2010/main" val="2472697601"/>
              </p:ext>
            </p:extLst>
          </p:nvPr>
        </p:nvGraphicFramePr>
        <p:xfrm>
          <a:off x="899592" y="548680"/>
          <a:ext cx="7272808" cy="5913669"/>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549189">
                <a:tc>
                  <a:txBody>
                    <a:bodyPr/>
                    <a:lstStyle/>
                    <a:p>
                      <a:pPr algn="ctr"/>
                      <a:endParaRPr lang="fr-FR" sz="3000" dirty="0"/>
                    </a:p>
                  </a:txBody>
                  <a:tcPr/>
                </a:tc>
                <a:tc>
                  <a:txBody>
                    <a:bodyPr/>
                    <a:lstStyle/>
                    <a:p>
                      <a:pPr algn="ctr"/>
                      <a:r>
                        <a:rPr lang="fr-FR" sz="3000" dirty="0">
                          <a:solidFill>
                            <a:schemeClr val="tx1"/>
                          </a:solidFill>
                        </a:rPr>
                        <a:t>VENDREDI 22 OCTOBRE</a:t>
                      </a:r>
                    </a:p>
                  </a:txBody>
                  <a:tcPr/>
                </a:tc>
                <a:extLst>
                  <a:ext uri="{0D108BD9-81ED-4DB2-BD59-A6C34878D82A}">
                    <a16:rowId xmlns:a16="http://schemas.microsoft.com/office/drawing/2014/main" val="10000"/>
                  </a:ext>
                </a:extLst>
              </a:tr>
              <a:tr h="1830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A Gentle Touch" panose="02000603000000000000" pitchFamily="2" charset="0"/>
                          <a:ea typeface="A Gentle Touch" panose="02000603000000000000" pitchFamily="2" charset="0"/>
                        </a:rPr>
                        <a:t>matin</a:t>
                      </a:r>
                    </a:p>
                  </a:txBody>
                  <a:tcPr>
                    <a:solidFill>
                      <a:schemeClr val="accent6">
                        <a:lumMod val="75000"/>
                      </a:schemeClr>
                    </a:solidFill>
                  </a:tcPr>
                </a:tc>
                <a:tc>
                  <a:txBody>
                    <a:bodyPr/>
                    <a:lstStyle/>
                    <a:p>
                      <a:pPr algn="ctr"/>
                      <a:r>
                        <a:rPr lang="fr-FR" sz="3000" dirty="0">
                          <a:solidFill>
                            <a:schemeClr val="bg1"/>
                          </a:solidFill>
                        </a:rPr>
                        <a:t>Visite du Parc du Thot </a:t>
                      </a:r>
                      <a:r>
                        <a:rPr lang="fr-FR" sz="3000" baseline="0" dirty="0">
                          <a:solidFill>
                            <a:schemeClr val="bg1"/>
                          </a:solidFill>
                        </a:rPr>
                        <a:t>et atelier art pariétal</a:t>
                      </a:r>
                      <a:endParaRPr lang="fr-FR" sz="3000" dirty="0">
                        <a:solidFill>
                          <a:schemeClr val="bg1"/>
                        </a:solidFill>
                      </a:endParaRPr>
                    </a:p>
                    <a:p>
                      <a:pPr algn="ctr"/>
                      <a:endParaRPr lang="fr-FR" sz="3000" dirty="0">
                        <a:solidFill>
                          <a:schemeClr val="bg1"/>
                        </a:solidFill>
                      </a:endParaRPr>
                    </a:p>
                    <a:p>
                      <a:pPr algn="ctr"/>
                      <a:endParaRPr lang="fr-FR" sz="3000" dirty="0">
                        <a:solidFill>
                          <a:schemeClr val="bg1"/>
                        </a:solidFill>
                      </a:endParaRPr>
                    </a:p>
                    <a:p>
                      <a:pPr algn="ctr"/>
                      <a:endParaRPr lang="fr-FR" sz="3000" dirty="0">
                        <a:solidFill>
                          <a:schemeClr val="bg1"/>
                        </a:solidFill>
                      </a:endParaRPr>
                    </a:p>
                  </a:txBody>
                  <a:tcPr>
                    <a:solidFill>
                      <a:schemeClr val="accent6">
                        <a:lumMod val="75000"/>
                      </a:schemeClr>
                    </a:solidFill>
                  </a:tcPr>
                </a:tc>
                <a:extLst>
                  <a:ext uri="{0D108BD9-81ED-4DB2-BD59-A6C34878D82A}">
                    <a16:rowId xmlns:a16="http://schemas.microsoft.com/office/drawing/2014/main" val="10001"/>
                  </a:ext>
                </a:extLst>
              </a:tr>
              <a:tr h="523044">
                <a:tc>
                  <a:txBody>
                    <a:bodyPr/>
                    <a:lstStyle/>
                    <a:p>
                      <a:r>
                        <a:rPr lang="fr-FR" sz="3000" dirty="0">
                          <a:latin typeface="A Gentle Touch" panose="02000603000000000000" pitchFamily="2" charset="0"/>
                          <a:ea typeface="A Gentle Touch" panose="02000603000000000000" pitchFamily="2" charset="0"/>
                        </a:rPr>
                        <a:t>midi</a:t>
                      </a:r>
                    </a:p>
                  </a:txBody>
                  <a:tcPr/>
                </a:tc>
                <a:tc>
                  <a:txBody>
                    <a:bodyPr/>
                    <a:lstStyle/>
                    <a:p>
                      <a:pPr algn="ctr"/>
                      <a:r>
                        <a:rPr lang="fr-FR" sz="3000" dirty="0"/>
                        <a:t>Repas au centre</a:t>
                      </a:r>
                    </a:p>
                  </a:txBody>
                  <a:tcPr/>
                </a:tc>
                <a:extLst>
                  <a:ext uri="{0D108BD9-81ED-4DB2-BD59-A6C34878D82A}">
                    <a16:rowId xmlns:a16="http://schemas.microsoft.com/office/drawing/2014/main" val="10002"/>
                  </a:ext>
                </a:extLst>
              </a:tr>
              <a:tr h="1394784">
                <a:tc>
                  <a:txBody>
                    <a:bodyPr/>
                    <a:lstStyle/>
                    <a:p>
                      <a:r>
                        <a:rPr lang="fr-FR" sz="3000" dirty="0">
                          <a:solidFill>
                            <a:schemeClr val="bg1"/>
                          </a:solidFill>
                          <a:latin typeface="A Gentle Touch" panose="02000603000000000000" pitchFamily="2" charset="0"/>
                          <a:ea typeface="A Gentle Touch" panose="02000603000000000000" pitchFamily="2" charset="0"/>
                        </a:rPr>
                        <a:t>après-midi</a:t>
                      </a:r>
                    </a:p>
                  </a:txBody>
                  <a:tcPr>
                    <a:solidFill>
                      <a:schemeClr val="accent6">
                        <a:lumMod val="75000"/>
                      </a:schemeClr>
                    </a:solidFill>
                  </a:tcPr>
                </a:tc>
                <a:tc>
                  <a:txBody>
                    <a:bodyPr/>
                    <a:lstStyle/>
                    <a:p>
                      <a:pPr algn="ctr"/>
                      <a:r>
                        <a:rPr lang="fr-FR" sz="3000" dirty="0">
                          <a:solidFill>
                            <a:schemeClr val="bg1"/>
                          </a:solidFill>
                        </a:rPr>
                        <a:t>Retour en car</a:t>
                      </a:r>
                    </a:p>
                    <a:p>
                      <a:pPr algn="ctr"/>
                      <a:endParaRPr lang="fr-FR" sz="3000" dirty="0">
                        <a:solidFill>
                          <a:schemeClr val="bg1"/>
                        </a:solidFill>
                      </a:endParaRPr>
                    </a:p>
                    <a:p>
                      <a:pPr algn="ctr"/>
                      <a:endParaRPr lang="fr-FR" sz="3000" baseline="0" dirty="0">
                        <a:solidFill>
                          <a:schemeClr val="bg1"/>
                        </a:solidFill>
                      </a:endParaRPr>
                    </a:p>
                  </a:txBody>
                  <a:tcPr>
                    <a:solidFill>
                      <a:schemeClr val="accent6">
                        <a:lumMod val="75000"/>
                      </a:schemeClr>
                    </a:solidFill>
                  </a:tcPr>
                </a:tc>
                <a:extLst>
                  <a:ext uri="{0D108BD9-81ED-4DB2-BD59-A6C34878D82A}">
                    <a16:rowId xmlns:a16="http://schemas.microsoft.com/office/drawing/2014/main" val="10003"/>
                  </a:ext>
                </a:extLst>
              </a:tr>
              <a:tr h="958914">
                <a:tc>
                  <a:txBody>
                    <a:bodyPr/>
                    <a:lstStyle/>
                    <a:p>
                      <a:r>
                        <a:rPr lang="fr-FR" sz="3000" dirty="0">
                          <a:latin typeface="A Gentle Touch" panose="02000603000000000000" pitchFamily="2" charset="0"/>
                          <a:ea typeface="A Gentle Touch" panose="02000603000000000000" pitchFamily="2" charset="0"/>
                        </a:rPr>
                        <a:t>soir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2800" baseline="0" dirty="0">
                          <a:solidFill>
                            <a:schemeClr val="tx1"/>
                          </a:solidFill>
                        </a:rPr>
                        <a:t>Arrivée prévue vers 19h30-20h00</a:t>
                      </a:r>
                    </a:p>
                    <a:p>
                      <a:pPr algn="ctr"/>
                      <a:endParaRPr lang="fr-FR" sz="3000" dirty="0"/>
                    </a:p>
                  </a:txBody>
                  <a:tcPr/>
                </a:tc>
                <a:extLst>
                  <a:ext uri="{0D108BD9-81ED-4DB2-BD59-A6C34878D82A}">
                    <a16:rowId xmlns:a16="http://schemas.microsoft.com/office/drawing/2014/main" val="10004"/>
                  </a:ext>
                </a:extLst>
              </a:tr>
            </a:tbl>
          </a:graphicData>
        </a:graphic>
      </p:graphicFrame>
      <p:pic>
        <p:nvPicPr>
          <p:cNvPr id="1026" name="Picture 2"/>
          <p:cNvPicPr>
            <a:picLocks noChangeAspect="1" noChangeArrowheads="1"/>
          </p:cNvPicPr>
          <p:nvPr/>
        </p:nvPicPr>
        <p:blipFill>
          <a:blip r:embed="rId2" cstate="print"/>
          <a:srcRect/>
          <a:stretch>
            <a:fillRect/>
          </a:stretch>
        </p:blipFill>
        <p:spPr bwMode="auto">
          <a:xfrm>
            <a:off x="4860032" y="4540537"/>
            <a:ext cx="1481708" cy="860992"/>
          </a:xfrm>
          <a:prstGeom prst="rect">
            <a:avLst/>
          </a:prstGeom>
          <a:noFill/>
          <a:ln w="9525">
            <a:noFill/>
            <a:miter lim="800000"/>
            <a:headEnd/>
            <a:tailEnd/>
          </a:ln>
        </p:spPr>
      </p:pic>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040" y="2101898"/>
            <a:ext cx="1787691" cy="1340768"/>
          </a:xfrm>
          <a:prstGeom prst="rect">
            <a:avLst/>
          </a:prstGeom>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1000" fill="hold"/>
                                        <p:tgtEl>
                                          <p:spTgt spid="1026"/>
                                        </p:tgtEl>
                                        <p:attrNameLst>
                                          <p:attrName>ppt_x</p:attrName>
                                        </p:attrNameLst>
                                      </p:cBhvr>
                                      <p:tavLst>
                                        <p:tav tm="0">
                                          <p:val>
                                            <p:strVal val="0-#ppt_w/2"/>
                                          </p:val>
                                        </p:tav>
                                        <p:tav tm="100000">
                                          <p:val>
                                            <p:strVal val="#ppt_x"/>
                                          </p:val>
                                        </p:tav>
                                      </p:tavLst>
                                    </p:anim>
                                    <p:anim calcmode="lin" valueType="num">
                                      <p:cBhvr additive="base">
                                        <p:cTn id="20" dur="1000" fill="hold"/>
                                        <p:tgtEl>
                                          <p:spTgt spid="1026"/>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30" presetClass="emph" presetSubtype="0" fill="hold" nodeType="afterEffect">
                                  <p:stCondLst>
                                    <p:cond delay="0"/>
                                  </p:stCondLst>
                                  <p:childTnLst>
                                    <p:animClr clrSpc="hsl" dir="cw">
                                      <p:cBhvr override="childStyle">
                                        <p:cTn id="23" dur="500" fill="hold"/>
                                        <p:tgtEl>
                                          <p:spTgt spid="1026"/>
                                        </p:tgtEl>
                                        <p:attrNameLst>
                                          <p:attrName>style.color</p:attrName>
                                        </p:attrNameLst>
                                      </p:cBhvr>
                                      <p:by>
                                        <p:hsl h="0" s="12549" l="25098"/>
                                      </p:by>
                                    </p:animClr>
                                    <p:animClr clrSpc="hsl" dir="cw">
                                      <p:cBhvr>
                                        <p:cTn id="24" dur="500" fill="hold"/>
                                        <p:tgtEl>
                                          <p:spTgt spid="1026"/>
                                        </p:tgtEl>
                                        <p:attrNameLst>
                                          <p:attrName>fillcolor</p:attrName>
                                        </p:attrNameLst>
                                      </p:cBhvr>
                                      <p:by>
                                        <p:hsl h="0" s="12549" l="25098"/>
                                      </p:by>
                                    </p:animClr>
                                    <p:animClr clrSpc="hsl" dir="cw">
                                      <p:cBhvr>
                                        <p:cTn id="25" dur="500" fill="hold"/>
                                        <p:tgtEl>
                                          <p:spTgt spid="1026"/>
                                        </p:tgtEl>
                                        <p:attrNameLst>
                                          <p:attrName>stroke.color</p:attrName>
                                        </p:attrNameLst>
                                      </p:cBhvr>
                                      <p:by>
                                        <p:hsl h="0" s="12549" l="25098"/>
                                      </p:by>
                                    </p:animClr>
                                    <p:set>
                                      <p:cBhvr>
                                        <p:cTn id="26" dur="500" fill="hold"/>
                                        <p:tgtEl>
                                          <p:spTgt spid="1026"/>
                                        </p:tgtEl>
                                        <p:attrNameLst>
                                          <p:attrName>fill.type</p:attrName>
                                        </p:attrNameLst>
                                      </p:cBhvr>
                                      <p:to>
                                        <p:strVal val="solid"/>
                                      </p:to>
                                    </p:set>
                                  </p:childTnLst>
                                </p:cTn>
                              </p:par>
                            </p:childTnLst>
                          </p:cTn>
                        </p:par>
                        <p:par>
                          <p:cTn id="27" fill="hold">
                            <p:stCondLst>
                              <p:cond delay="2500"/>
                            </p:stCondLst>
                            <p:childTnLst>
                              <p:par>
                                <p:cTn id="28" presetID="2" presetClass="exit" presetSubtype="2" fill="hold" nodeType="afterEffect">
                                  <p:stCondLst>
                                    <p:cond delay="0"/>
                                  </p:stCondLst>
                                  <p:childTnLst>
                                    <p:anim calcmode="lin" valueType="num">
                                      <p:cBhvr additive="base">
                                        <p:cTn id="29" dur="1000"/>
                                        <p:tgtEl>
                                          <p:spTgt spid="1026"/>
                                        </p:tgtEl>
                                        <p:attrNameLst>
                                          <p:attrName>ppt_x</p:attrName>
                                        </p:attrNameLst>
                                      </p:cBhvr>
                                      <p:tavLst>
                                        <p:tav tm="0">
                                          <p:val>
                                            <p:strVal val="ppt_x"/>
                                          </p:val>
                                        </p:tav>
                                        <p:tav tm="100000">
                                          <p:val>
                                            <p:strVal val="1+ppt_w/2"/>
                                          </p:val>
                                        </p:tav>
                                      </p:tavLst>
                                    </p:anim>
                                    <p:anim calcmode="lin" valueType="num">
                                      <p:cBhvr additive="base">
                                        <p:cTn id="30" dur="1000"/>
                                        <p:tgtEl>
                                          <p:spTgt spid="1026"/>
                                        </p:tgtEl>
                                        <p:attrNameLst>
                                          <p:attrName>ppt_y</p:attrName>
                                        </p:attrNameLst>
                                      </p:cBhvr>
                                      <p:tavLst>
                                        <p:tav tm="0">
                                          <p:val>
                                            <p:strVal val="ppt_y"/>
                                          </p:val>
                                        </p:tav>
                                        <p:tav tm="100000">
                                          <p:val>
                                            <p:strVal val="ppt_y"/>
                                          </p:val>
                                        </p:tav>
                                      </p:tavLst>
                                    </p:anim>
                                    <p:set>
                                      <p:cBhvr>
                                        <p:cTn id="31"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bg1">
                <a:lumMod val="75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lgn="just"/>
            <a:r>
              <a:rPr lang="fr-FR" dirty="0"/>
              <a:t>Les activités sur place sont complétées par des activités pédagogiques effectuées à l’école avant et surtout après le séjour. Elles prennent place dans un projet pluridisciplinaire, et développent en particulier les compétences des matières du décloisonnement (histoire, géo, sciences).</a:t>
            </a:r>
          </a:p>
          <a:p>
            <a:endParaRPr lang="fr-FR" dirty="0"/>
          </a:p>
        </p:txBody>
      </p:sp>
      <p:pic>
        <p:nvPicPr>
          <p:cNvPr id="32769" name="Picture 1"/>
          <p:cNvPicPr>
            <a:picLocks noChangeAspect="1" noChangeArrowheads="1"/>
          </p:cNvPicPr>
          <p:nvPr/>
        </p:nvPicPr>
        <p:blipFill>
          <a:blip r:embed="rId2" cstate="print"/>
          <a:srcRect/>
          <a:stretch>
            <a:fillRect/>
          </a:stretch>
        </p:blipFill>
        <p:spPr bwMode="auto">
          <a:xfrm>
            <a:off x="6084168" y="4772025"/>
            <a:ext cx="2371725" cy="2085975"/>
          </a:xfrm>
          <a:prstGeom prst="rect">
            <a:avLst/>
          </a:prstGeom>
          <a:noFill/>
          <a:ln w="9525">
            <a:noFill/>
            <a:miter lim="800000"/>
            <a:headEnd/>
            <a:tailEnd/>
          </a:ln>
        </p:spPr>
      </p:pic>
      <p:pic>
        <p:nvPicPr>
          <p:cNvPr id="32770" name="Picture 2"/>
          <p:cNvPicPr>
            <a:picLocks noChangeAspect="1" noChangeArrowheads="1"/>
          </p:cNvPicPr>
          <p:nvPr/>
        </p:nvPicPr>
        <p:blipFill>
          <a:blip r:embed="rId3" cstate="print"/>
          <a:srcRect/>
          <a:stretch>
            <a:fillRect/>
          </a:stretch>
        </p:blipFill>
        <p:spPr bwMode="auto">
          <a:xfrm>
            <a:off x="3131840" y="0"/>
            <a:ext cx="1628775" cy="1704975"/>
          </a:xfrm>
          <a:prstGeom prst="rect">
            <a:avLst/>
          </a:prstGeom>
          <a:noFill/>
          <a:ln w="9525">
            <a:noFill/>
            <a:miter lim="800000"/>
            <a:headEnd/>
            <a:tailEnd/>
          </a:ln>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 to="" calcmode="lin" valueType="num">
                                      <p:cBhvr>
                                        <p:cTn id="7" dur="1" fill="hold"/>
                                        <p:tgtEl>
                                          <p:spTgt spid="32770"/>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32769"/>
                                        </p:tgtEl>
                                        <p:attrNameLst>
                                          <p:attrName>style.visibility</p:attrName>
                                        </p:attrNameLst>
                                      </p:cBhvr>
                                      <p:to>
                                        <p:strVal val="visible"/>
                                      </p:to>
                                    </p:set>
                                    <p:anim to="" calcmode="lin" valueType="num">
                                      <p:cBhvr>
                                        <p:cTn id="11" dur="1" fill="hold"/>
                                        <p:tgtEl>
                                          <p:spTgt spid="32769"/>
                                        </p:tgtEl>
                                        <p:attrNameLst>
                                          <p:attrName/>
                                        </p:attrNameLst>
                                      </p:cBhvr>
                                    </p:anim>
                                  </p:childTnLst>
                                </p:cTn>
                              </p:par>
                            </p:childTnLst>
                          </p:cTn>
                        </p:par>
                        <p:par>
                          <p:cTn id="12" fill="hold">
                            <p:stCondLst>
                              <p:cond delay="0"/>
                            </p:stCondLst>
                            <p:childTnLst>
                              <p:par>
                                <p:cTn id="13" presetID="22" presetClass="entr" presetSubtype="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50000">
              <a:schemeClr val="accent1">
                <a:tint val="44500"/>
                <a:satMod val="160000"/>
              </a:schemeClr>
            </a:gs>
            <a:gs pos="100000">
              <a:schemeClr val="accent1">
                <a:tint val="23500"/>
                <a:satMod val="160000"/>
              </a:schemeClr>
            </a:gs>
          </a:gsLst>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lgn="just"/>
            <a:r>
              <a:rPr lang="fr-FR" dirty="0"/>
              <a:t>La classe de découverte est l’occasion pour les enfants de vivre une expérience de groupe enrichissante.</a:t>
            </a:r>
          </a:p>
          <a:p>
            <a:pPr algn="just"/>
            <a:r>
              <a:rPr lang="fr-FR" dirty="0"/>
              <a:t> Pour certains d’entre eux , la coupure avec la famille est parfois difficile. Pour ces enfants, en particulier, c’est une étape importante sur le chemin de la maturité.</a:t>
            </a:r>
          </a:p>
          <a:p>
            <a:endParaRPr lang="fr-FR" dirty="0"/>
          </a:p>
        </p:txBody>
      </p:sp>
      <p:pic>
        <p:nvPicPr>
          <p:cNvPr id="31745" name="Picture 1"/>
          <p:cNvPicPr>
            <a:picLocks noChangeAspect="1" noChangeArrowheads="1"/>
          </p:cNvPicPr>
          <p:nvPr/>
        </p:nvPicPr>
        <p:blipFill>
          <a:blip r:embed="rId2" cstate="print"/>
          <a:srcRect/>
          <a:stretch>
            <a:fillRect/>
          </a:stretch>
        </p:blipFill>
        <p:spPr bwMode="auto">
          <a:xfrm>
            <a:off x="6084168" y="4797152"/>
            <a:ext cx="2171700" cy="1676400"/>
          </a:xfrm>
          <a:prstGeom prst="rect">
            <a:avLst/>
          </a:prstGeom>
          <a:noFill/>
          <a:ln w="9525">
            <a:noFill/>
            <a:miter lim="800000"/>
            <a:headEnd/>
            <a:tailEnd/>
          </a:ln>
        </p:spPr>
      </p:pic>
      <p:pic>
        <p:nvPicPr>
          <p:cNvPr id="31746" name="Picture 2"/>
          <p:cNvPicPr>
            <a:picLocks noChangeAspect="1" noChangeArrowheads="1"/>
          </p:cNvPicPr>
          <p:nvPr/>
        </p:nvPicPr>
        <p:blipFill>
          <a:blip r:embed="rId3" cstate="print"/>
          <a:srcRect/>
          <a:stretch>
            <a:fillRect/>
          </a:stretch>
        </p:blipFill>
        <p:spPr bwMode="auto">
          <a:xfrm>
            <a:off x="1259632" y="5219700"/>
            <a:ext cx="1704975" cy="1638300"/>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6372200" y="260648"/>
            <a:ext cx="1952625" cy="1419225"/>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a:stretch>
            <a:fillRect/>
          </a:stretch>
        </p:blipFill>
        <p:spPr bwMode="auto">
          <a:xfrm>
            <a:off x="2267744" y="0"/>
            <a:ext cx="1602110" cy="1586556"/>
          </a:xfrm>
          <a:prstGeom prst="rect">
            <a:avLst/>
          </a:prstGeom>
          <a:noFill/>
          <a:ln w="9525">
            <a:noFill/>
            <a:miter lim="800000"/>
            <a:headEnd/>
            <a:tailEnd/>
          </a:ln>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0"/>
                                        <p:tgtEl>
                                          <p:spTgt spid="3">
                                            <p:txEl>
                                              <p:pRg st="0" end="0"/>
                                            </p:txEl>
                                          </p:spTgt>
                                        </p:tgtEl>
                                      </p:cBhvr>
                                    </p:animEffect>
                                  </p:childTnLst>
                                </p:cTn>
                              </p:par>
                            </p:childTnLst>
                          </p:cTn>
                        </p:par>
                        <p:par>
                          <p:cTn id="8" fill="hold">
                            <p:stCondLst>
                              <p:cond delay="5000"/>
                            </p:stCondLst>
                            <p:childTnLst>
                              <p:par>
                                <p:cTn id="9" presetID="2" presetClass="entr" presetSubtype="2" fill="hold" nodeType="afterEffect">
                                  <p:stCondLst>
                                    <p:cond delay="0"/>
                                  </p:stCondLst>
                                  <p:childTnLst>
                                    <p:set>
                                      <p:cBhvr>
                                        <p:cTn id="10" dur="1" fill="hold">
                                          <p:stCondLst>
                                            <p:cond delay="0"/>
                                          </p:stCondLst>
                                        </p:cTn>
                                        <p:tgtEl>
                                          <p:spTgt spid="31749"/>
                                        </p:tgtEl>
                                        <p:attrNameLst>
                                          <p:attrName>style.visibility</p:attrName>
                                        </p:attrNameLst>
                                      </p:cBhvr>
                                      <p:to>
                                        <p:strVal val="visible"/>
                                      </p:to>
                                    </p:set>
                                    <p:anim calcmode="lin" valueType="num">
                                      <p:cBhvr additive="base">
                                        <p:cTn id="11" dur="3000" fill="hold"/>
                                        <p:tgtEl>
                                          <p:spTgt spid="31749"/>
                                        </p:tgtEl>
                                        <p:attrNameLst>
                                          <p:attrName>ppt_x</p:attrName>
                                        </p:attrNameLst>
                                      </p:cBhvr>
                                      <p:tavLst>
                                        <p:tav tm="0">
                                          <p:val>
                                            <p:strVal val="1+#ppt_w/2"/>
                                          </p:val>
                                        </p:tav>
                                        <p:tav tm="100000">
                                          <p:val>
                                            <p:strVal val="#ppt_x"/>
                                          </p:val>
                                        </p:tav>
                                      </p:tavLst>
                                    </p:anim>
                                    <p:anim calcmode="lin" valueType="num">
                                      <p:cBhvr additive="base">
                                        <p:cTn id="12" dur="3000" fill="hold"/>
                                        <p:tgtEl>
                                          <p:spTgt spid="31749"/>
                                        </p:tgtEl>
                                        <p:attrNameLst>
                                          <p:attrName>ppt_y</p:attrName>
                                        </p:attrNameLst>
                                      </p:cBhvr>
                                      <p:tavLst>
                                        <p:tav tm="0">
                                          <p:val>
                                            <p:strVal val="#ppt_y"/>
                                          </p:val>
                                        </p:tav>
                                        <p:tav tm="100000">
                                          <p:val>
                                            <p:strVal val="#ppt_y"/>
                                          </p:val>
                                        </p:tav>
                                      </p:tavLst>
                                    </p:anim>
                                  </p:childTnLst>
                                </p:cTn>
                              </p:par>
                            </p:childTnLst>
                          </p:cTn>
                        </p:par>
                        <p:par>
                          <p:cTn id="13" fill="hold">
                            <p:stCondLst>
                              <p:cond delay="8000"/>
                            </p:stCondLst>
                            <p:childTnLst>
                              <p:par>
                                <p:cTn id="14" presetID="2" presetClass="entr" presetSubtype="4" fill="hold" nodeType="afterEffect">
                                  <p:stCondLst>
                                    <p:cond delay="0"/>
                                  </p:stCondLst>
                                  <p:childTnLst>
                                    <p:set>
                                      <p:cBhvr>
                                        <p:cTn id="15" dur="1" fill="hold">
                                          <p:stCondLst>
                                            <p:cond delay="0"/>
                                          </p:stCondLst>
                                        </p:cTn>
                                        <p:tgtEl>
                                          <p:spTgt spid="31746"/>
                                        </p:tgtEl>
                                        <p:attrNameLst>
                                          <p:attrName>style.visibility</p:attrName>
                                        </p:attrNameLst>
                                      </p:cBhvr>
                                      <p:to>
                                        <p:strVal val="visible"/>
                                      </p:to>
                                    </p:set>
                                    <p:anim calcmode="lin" valueType="num">
                                      <p:cBhvr additive="base">
                                        <p:cTn id="16" dur="5000" fill="hold"/>
                                        <p:tgtEl>
                                          <p:spTgt spid="31746"/>
                                        </p:tgtEl>
                                        <p:attrNameLst>
                                          <p:attrName>ppt_x</p:attrName>
                                        </p:attrNameLst>
                                      </p:cBhvr>
                                      <p:tavLst>
                                        <p:tav tm="0">
                                          <p:val>
                                            <p:strVal val="#ppt_x"/>
                                          </p:val>
                                        </p:tav>
                                        <p:tav tm="100000">
                                          <p:val>
                                            <p:strVal val="#ppt_x"/>
                                          </p:val>
                                        </p:tav>
                                      </p:tavLst>
                                    </p:anim>
                                    <p:anim calcmode="lin" valueType="num">
                                      <p:cBhvr additive="base">
                                        <p:cTn id="17" dur="5000" fill="hold"/>
                                        <p:tgtEl>
                                          <p:spTgt spid="31746"/>
                                        </p:tgtEl>
                                        <p:attrNameLst>
                                          <p:attrName>ppt_y</p:attrName>
                                        </p:attrNameLst>
                                      </p:cBhvr>
                                      <p:tavLst>
                                        <p:tav tm="0">
                                          <p:val>
                                            <p:strVal val="1+#ppt_h/2"/>
                                          </p:val>
                                        </p:tav>
                                        <p:tav tm="100000">
                                          <p:val>
                                            <p:strVal val="#ppt_y"/>
                                          </p:val>
                                        </p:tav>
                                      </p:tavLst>
                                    </p:anim>
                                  </p:childTnLst>
                                </p:cTn>
                              </p:par>
                            </p:childTnLst>
                          </p:cTn>
                        </p:par>
                        <p:par>
                          <p:cTn id="18" fill="hold">
                            <p:stCondLst>
                              <p:cond delay="13000"/>
                            </p:stCondLst>
                            <p:childTnLst>
                              <p:par>
                                <p:cTn id="19" presetID="22" presetClass="entr" presetSubtype="1"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up)">
                                      <p:cBhvr>
                                        <p:cTn id="21" dur="5000"/>
                                        <p:tgtEl>
                                          <p:spTgt spid="3">
                                            <p:txEl>
                                              <p:pRg st="1" end="1"/>
                                            </p:txEl>
                                          </p:spTgt>
                                        </p:tgtEl>
                                      </p:cBhvr>
                                    </p:animEffect>
                                  </p:childTnLst>
                                </p:cTn>
                              </p:par>
                              <p:par>
                                <p:cTn id="22" presetID="2" presetClass="entr" presetSubtype="12" fill="hold" nodeType="withEffect">
                                  <p:stCondLst>
                                    <p:cond delay="0"/>
                                  </p:stCondLst>
                                  <p:childTnLst>
                                    <p:set>
                                      <p:cBhvr>
                                        <p:cTn id="23" dur="1" fill="hold">
                                          <p:stCondLst>
                                            <p:cond delay="0"/>
                                          </p:stCondLst>
                                        </p:cTn>
                                        <p:tgtEl>
                                          <p:spTgt spid="31748"/>
                                        </p:tgtEl>
                                        <p:attrNameLst>
                                          <p:attrName>style.visibility</p:attrName>
                                        </p:attrNameLst>
                                      </p:cBhvr>
                                      <p:to>
                                        <p:strVal val="visible"/>
                                      </p:to>
                                    </p:set>
                                    <p:anim calcmode="lin" valueType="num">
                                      <p:cBhvr additive="base">
                                        <p:cTn id="24" dur="2000" fill="hold"/>
                                        <p:tgtEl>
                                          <p:spTgt spid="31748"/>
                                        </p:tgtEl>
                                        <p:attrNameLst>
                                          <p:attrName>ppt_x</p:attrName>
                                        </p:attrNameLst>
                                      </p:cBhvr>
                                      <p:tavLst>
                                        <p:tav tm="0">
                                          <p:val>
                                            <p:strVal val="0-#ppt_w/2"/>
                                          </p:val>
                                        </p:tav>
                                        <p:tav tm="100000">
                                          <p:val>
                                            <p:strVal val="#ppt_x"/>
                                          </p:val>
                                        </p:tav>
                                      </p:tavLst>
                                    </p:anim>
                                    <p:anim calcmode="lin" valueType="num">
                                      <p:cBhvr additive="base">
                                        <p:cTn id="25" dur="2000" fill="hold"/>
                                        <p:tgtEl>
                                          <p:spTgt spid="31748"/>
                                        </p:tgtEl>
                                        <p:attrNameLst>
                                          <p:attrName>ppt_y</p:attrName>
                                        </p:attrNameLst>
                                      </p:cBhvr>
                                      <p:tavLst>
                                        <p:tav tm="0">
                                          <p:val>
                                            <p:strVal val="1+#ppt_h/2"/>
                                          </p:val>
                                        </p:tav>
                                        <p:tav tm="100000">
                                          <p:val>
                                            <p:strVal val="#ppt_y"/>
                                          </p:val>
                                        </p:tav>
                                      </p:tavLst>
                                    </p:anim>
                                  </p:childTnLst>
                                </p:cTn>
                              </p:par>
                            </p:childTnLst>
                          </p:cTn>
                        </p:par>
                        <p:par>
                          <p:cTn id="26" fill="hold">
                            <p:stCondLst>
                              <p:cond delay="18000"/>
                            </p:stCondLst>
                            <p:childTnLst>
                              <p:par>
                                <p:cTn id="27" presetID="2" presetClass="entr" presetSubtype="9" fill="hold" nodeType="afterEffect">
                                  <p:stCondLst>
                                    <p:cond delay="0"/>
                                  </p:stCondLst>
                                  <p:childTnLst>
                                    <p:set>
                                      <p:cBhvr>
                                        <p:cTn id="28" dur="1" fill="hold">
                                          <p:stCondLst>
                                            <p:cond delay="0"/>
                                          </p:stCondLst>
                                        </p:cTn>
                                        <p:tgtEl>
                                          <p:spTgt spid="31745"/>
                                        </p:tgtEl>
                                        <p:attrNameLst>
                                          <p:attrName>style.visibility</p:attrName>
                                        </p:attrNameLst>
                                      </p:cBhvr>
                                      <p:to>
                                        <p:strVal val="visible"/>
                                      </p:to>
                                    </p:set>
                                    <p:anim calcmode="lin" valueType="num">
                                      <p:cBhvr additive="base">
                                        <p:cTn id="29" dur="2000" fill="hold"/>
                                        <p:tgtEl>
                                          <p:spTgt spid="31745"/>
                                        </p:tgtEl>
                                        <p:attrNameLst>
                                          <p:attrName>ppt_x</p:attrName>
                                        </p:attrNameLst>
                                      </p:cBhvr>
                                      <p:tavLst>
                                        <p:tav tm="0">
                                          <p:val>
                                            <p:strVal val="0-#ppt_w/2"/>
                                          </p:val>
                                        </p:tav>
                                        <p:tav tm="100000">
                                          <p:val>
                                            <p:strVal val="#ppt_x"/>
                                          </p:val>
                                        </p:tav>
                                      </p:tavLst>
                                    </p:anim>
                                    <p:anim calcmode="lin" valueType="num">
                                      <p:cBhvr additive="base">
                                        <p:cTn id="30" dur="2000" fill="hold"/>
                                        <p:tgtEl>
                                          <p:spTgt spid="317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50000">
              <a:schemeClr val="accent1">
                <a:tint val="44500"/>
                <a:satMod val="160000"/>
              </a:schemeClr>
            </a:gs>
            <a:gs pos="100000">
              <a:schemeClr val="accent1">
                <a:tint val="23500"/>
                <a:satMod val="160000"/>
              </a:schemeClr>
            </a:gs>
          </a:gsLst>
        </a:gra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700808"/>
            <a:ext cx="8229600" cy="4641379"/>
          </a:xfrm>
        </p:spPr>
        <p:txBody>
          <a:bodyPr>
            <a:normAutofit fontScale="85000" lnSpcReduction="10000"/>
          </a:bodyPr>
          <a:lstStyle/>
          <a:p>
            <a:pPr algn="just"/>
            <a:r>
              <a:rPr lang="fr-FR" dirty="0"/>
              <a:t>Pendant le séjour, la communication par téléphone avec votre enfant ne sera pas possible (y compris via les accompagnateurs).</a:t>
            </a:r>
          </a:p>
          <a:p>
            <a:pPr algn="just"/>
            <a:r>
              <a:rPr lang="fr-FR" dirty="0"/>
              <a:t>Ne contacter le centre qu’en cas d’urgence. </a:t>
            </a:r>
          </a:p>
          <a:p>
            <a:pPr algn="just"/>
            <a:r>
              <a:rPr lang="fr-FR" dirty="0"/>
              <a:t>De notre côté, nous donnerons de nos nouvelles : un message sera laissé sur un répondeur auquel vous pourrez accéder via un code donné avant le départ . </a:t>
            </a:r>
          </a:p>
          <a:p>
            <a:pPr algn="just"/>
            <a:r>
              <a:rPr lang="fr-FR" dirty="0"/>
              <a:t>Nous vous enverrons également une carte postale qui vous parviendra peut-être après notre retour… Prévoir une enveloppe timbrée avec votre adresse.</a:t>
            </a:r>
          </a:p>
          <a:p>
            <a:endParaRPr lang="fr-FR" dirty="0"/>
          </a:p>
        </p:txBody>
      </p:sp>
      <p:pic>
        <p:nvPicPr>
          <p:cNvPr id="30721" name="Picture 1"/>
          <p:cNvPicPr>
            <a:picLocks noChangeAspect="1" noChangeArrowheads="1"/>
          </p:cNvPicPr>
          <p:nvPr/>
        </p:nvPicPr>
        <p:blipFill>
          <a:blip r:embed="rId2" cstate="print"/>
          <a:srcRect/>
          <a:stretch>
            <a:fillRect/>
          </a:stretch>
        </p:blipFill>
        <p:spPr bwMode="auto">
          <a:xfrm>
            <a:off x="2915816" y="0"/>
            <a:ext cx="2438400" cy="1714500"/>
          </a:xfrm>
          <a:prstGeom prst="rect">
            <a:avLst/>
          </a:prstGeom>
          <a:noFill/>
          <a:ln w="9525">
            <a:noFill/>
            <a:miter lim="800000"/>
            <a:headEnd/>
            <a:tailEnd/>
          </a:ln>
        </p:spPr>
      </p:pic>
      <p:sp>
        <p:nvSpPr>
          <p:cNvPr id="2" name="Multiplication 1"/>
          <p:cNvSpPr/>
          <p:nvPr/>
        </p:nvSpPr>
        <p:spPr>
          <a:xfrm>
            <a:off x="3347864" y="87229"/>
            <a:ext cx="2006352" cy="172819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0721"/>
                                        </p:tgtEl>
                                        <p:attrNameLst>
                                          <p:attrName>style.visibility</p:attrName>
                                        </p:attrNameLst>
                                      </p:cBhvr>
                                      <p:to>
                                        <p:strVal val="visible"/>
                                      </p:to>
                                    </p:set>
                                    <p:animEffect transition="in" filter="wheel(8)">
                                      <p:cBhvr>
                                        <p:cTn id="7" dur="2000"/>
                                        <p:tgtEl>
                                          <p:spTgt spid="3072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0"/>
                                        <p:tgtEl>
                                          <p:spTgt spid="3">
                                            <p:txEl>
                                              <p:pRg st="0" end="0"/>
                                            </p:txEl>
                                          </p:spTgt>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0"/>
                                        <p:tgtEl>
                                          <p:spTgt spid="3">
                                            <p:txEl>
                                              <p:pRg st="1" end="1"/>
                                            </p:txEl>
                                          </p:spTgt>
                                        </p:tgtEl>
                                      </p:cBhvr>
                                    </p:animEffect>
                                  </p:childTnLst>
                                </p:cTn>
                              </p:par>
                            </p:childTnLst>
                          </p:cTn>
                        </p:par>
                        <p:par>
                          <p:cTn id="16" fill="hold">
                            <p:stCondLst>
                              <p:cond delay="12000"/>
                            </p:stCondLst>
                            <p:childTnLst>
                              <p:par>
                                <p:cTn id="17" presetID="22" presetClass="entr" presetSubtype="1"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5000"/>
                                        <p:tgtEl>
                                          <p:spTgt spid="3">
                                            <p:txEl>
                                              <p:pRg st="2" end="2"/>
                                            </p:txEl>
                                          </p:spTgt>
                                        </p:tgtEl>
                                      </p:cBhvr>
                                    </p:animEffect>
                                  </p:childTnLst>
                                </p:cTn>
                              </p:par>
                            </p:childTnLst>
                          </p:cTn>
                        </p:par>
                        <p:par>
                          <p:cTn id="20" fill="hold">
                            <p:stCondLst>
                              <p:cond delay="17000"/>
                            </p:stCondLst>
                            <p:childTnLst>
                              <p:par>
                                <p:cTn id="21" presetID="22" presetClass="entr" presetSubtype="1"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up)">
                                      <p:cBhvr>
                                        <p:cTn id="23" dur="5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lstStyle/>
          <a:p>
            <a:r>
              <a:rPr lang="fr-FR" dirty="0">
                <a:solidFill>
                  <a:srgbClr val="7030A0"/>
                </a:solidFill>
                <a:latin typeface="Comic Sans MS" pitchFamily="66" charset="0"/>
              </a:rPr>
              <a:t>Combien ?</a:t>
            </a:r>
            <a:br>
              <a:rPr lang="fr-FR" dirty="0"/>
            </a:br>
            <a:endParaRPr lang="fr-FR" dirty="0">
              <a:latin typeface="Comic Sans MS" pitchFamily="66" charset="0"/>
            </a:endParaRPr>
          </a:p>
        </p:txBody>
      </p:sp>
      <p:sp>
        <p:nvSpPr>
          <p:cNvPr id="6" name="Titre 1"/>
          <p:cNvSpPr txBox="1">
            <a:spLocks/>
          </p:cNvSpPr>
          <p:nvPr/>
        </p:nvSpPr>
        <p:spPr>
          <a:xfrm>
            <a:off x="827584" y="3501008"/>
            <a:ext cx="7772400" cy="1470025"/>
          </a:xfrm>
          <a:prstGeom prst="rect">
            <a:avLst/>
          </a:prstGeom>
        </p:spPr>
        <p:txBody>
          <a:bodyPr vert="horz" lIns="91440" tIns="45720" rIns="91440" bIns="45720" rtlCol="0" anchor="ctr">
            <a:normAutofit/>
          </a:bodyPr>
          <a:lstStyle/>
          <a:p>
            <a:pPr algn="ctr">
              <a:spcBef>
                <a:spcPct val="0"/>
              </a:spcBef>
            </a:pPr>
            <a:endParaRPr lang="fr-FR" sz="4400" dirty="0">
              <a:latin typeface="Comic Sans MS" pitchFamily="66" charset="0"/>
              <a:ea typeface="+mj-ea"/>
              <a:cs typeface="+mj-cs"/>
            </a:endParaRPr>
          </a:p>
        </p:txBody>
      </p:sp>
      <p:sp>
        <p:nvSpPr>
          <p:cNvPr id="29699" name="Rectangle 3"/>
          <p:cNvSpPr>
            <a:spLocks noChangeArrowheads="1"/>
          </p:cNvSpPr>
          <p:nvPr/>
        </p:nvSpPr>
        <p:spPr bwMode="auto">
          <a:xfrm>
            <a:off x="1187624" y="4029308"/>
            <a:ext cx="6912768" cy="21390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90488" algn="l"/>
              </a:tabLst>
            </a:pPr>
            <a:r>
              <a:rPr kumimoji="0" lang="fr-FR" sz="2500" b="0" i="0" u="none" strike="noStrike" cap="none" normalizeH="0" baseline="0" dirty="0">
                <a:ln>
                  <a:noFill/>
                </a:ln>
                <a:solidFill>
                  <a:schemeClr val="tx1"/>
                </a:solidFill>
                <a:effectLst/>
                <a:latin typeface="Comic Sans MS" pitchFamily="66" charset="0"/>
                <a:ea typeface="Calibri" pitchFamily="34" charset="0"/>
                <a:cs typeface="Arial" pitchFamily="34" charset="0"/>
              </a:rPr>
              <a:t>A ce prix, il faut déduire :</a:t>
            </a:r>
            <a:endParaRPr kumimoji="0" lang="fr-FR" sz="2500" b="0" i="0" u="none" strike="noStrike" cap="none" normalizeH="0" baseline="0" dirty="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90488" algn="l"/>
              </a:tabLst>
            </a:pPr>
            <a:r>
              <a:rPr kumimoji="0" lang="fr-FR" sz="2500" b="0" i="0" u="none" strike="noStrike" cap="none" normalizeH="0" baseline="0" dirty="0">
                <a:ln>
                  <a:noFill/>
                </a:ln>
                <a:solidFill>
                  <a:schemeClr val="tx1"/>
                </a:solidFill>
                <a:effectLst/>
                <a:latin typeface="Comic Sans MS" pitchFamily="66" charset="0"/>
                <a:ea typeface="Calibri" pitchFamily="34" charset="0"/>
                <a:cs typeface="Arial" pitchFamily="34" charset="0"/>
              </a:rPr>
              <a:t>La participation de l’APEL à hauteur de </a:t>
            </a:r>
            <a:r>
              <a:rPr kumimoji="0" lang="fr-FR" sz="2500" b="1" i="0" u="none" strike="noStrike" cap="none" normalizeH="0" baseline="0" dirty="0">
                <a:ln>
                  <a:noFill/>
                </a:ln>
                <a:solidFill>
                  <a:schemeClr val="tx1"/>
                </a:solidFill>
                <a:effectLst/>
                <a:latin typeface="Comic Sans MS" pitchFamily="66" charset="0"/>
                <a:ea typeface="Calibri" pitchFamily="34" charset="0"/>
                <a:cs typeface="Arial" pitchFamily="34" charset="0"/>
              </a:rPr>
              <a:t>32€</a:t>
            </a:r>
            <a:r>
              <a:rPr kumimoji="0" lang="fr-FR" sz="2500" b="0" i="0" u="none" strike="noStrike" cap="none" normalizeH="0" baseline="0" dirty="0">
                <a:ln>
                  <a:noFill/>
                </a:ln>
                <a:solidFill>
                  <a:schemeClr val="tx1"/>
                </a:solidFill>
                <a:effectLst/>
                <a:latin typeface="Comic Sans MS" pitchFamily="66" charset="0"/>
                <a:ea typeface="Calibri" pitchFamily="34" charset="0"/>
                <a:cs typeface="Arial" pitchFamily="34" charset="0"/>
              </a:rPr>
              <a:t> par enfant</a:t>
            </a:r>
            <a:endParaRPr kumimoji="0" lang="fr-FR" sz="2500" b="0" i="0" u="none" strike="noStrike" cap="none" normalizeH="0" baseline="0" dirty="0">
              <a:ln>
                <a:noFill/>
              </a:ln>
              <a:solidFill>
                <a:schemeClr val="tx1"/>
              </a:solidFill>
              <a:effectLst/>
              <a:latin typeface="Comic Sans MS" pitchFamily="66" charset="0"/>
              <a:cs typeface="Arial" pitchFamily="34" charset="0"/>
            </a:endParaRPr>
          </a:p>
          <a:p>
            <a:pPr lvl="0" algn="just" eaLnBrk="0" fontAlgn="base" hangingPunct="0">
              <a:spcBef>
                <a:spcPct val="0"/>
              </a:spcBef>
              <a:spcAft>
                <a:spcPct val="0"/>
              </a:spcAft>
              <a:buFontTx/>
              <a:buChar char="•"/>
              <a:tabLst>
                <a:tab pos="90488" algn="l"/>
              </a:tabLst>
            </a:pPr>
            <a:r>
              <a:rPr lang="fr-FR" sz="2500" dirty="0">
                <a:latin typeface="Comic Sans MS" pitchFamily="66" charset="0"/>
                <a:ea typeface="Calibri" pitchFamily="34" charset="0"/>
                <a:cs typeface="Arial" pitchFamily="34" charset="0"/>
              </a:rPr>
              <a:t>U</a:t>
            </a:r>
            <a:r>
              <a:rPr kumimoji="0" lang="fr-FR" sz="2500" b="0" i="0" u="none" strike="noStrike" cap="none" normalizeH="0" baseline="0" dirty="0">
                <a:ln>
                  <a:noFill/>
                </a:ln>
                <a:solidFill>
                  <a:schemeClr val="tx1"/>
                </a:solidFill>
                <a:effectLst/>
                <a:latin typeface="Comic Sans MS" pitchFamily="66" charset="0"/>
                <a:ea typeface="Calibri" pitchFamily="34" charset="0"/>
                <a:cs typeface="Arial" pitchFamily="34" charset="0"/>
              </a:rPr>
              <a:t>ne subvention communale de </a:t>
            </a:r>
            <a:r>
              <a:rPr lang="fr-FR" sz="2500" b="1" dirty="0">
                <a:latin typeface="Comic Sans MS" pitchFamily="66" charset="0"/>
                <a:ea typeface="Calibri" pitchFamily="34" charset="0"/>
                <a:cs typeface="Arial" pitchFamily="34" charset="0"/>
              </a:rPr>
              <a:t>22€</a:t>
            </a:r>
            <a:endParaRPr kumimoji="0" lang="fr-FR" sz="2500" b="0" i="0" u="none" strike="noStrike" cap="none" normalizeH="0" baseline="0" dirty="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0488" algn="l"/>
              </a:tabLst>
            </a:pPr>
            <a:r>
              <a:rPr kumimoji="0" lang="fr-FR" sz="2500" b="0" i="0" u="none" strike="noStrike" cap="none" normalizeH="0" baseline="0" dirty="0">
                <a:ln>
                  <a:noFill/>
                </a:ln>
                <a:solidFill>
                  <a:schemeClr val="tx1"/>
                </a:solidFill>
                <a:effectLst/>
                <a:latin typeface="Comic Sans MS" pitchFamily="66" charset="0"/>
                <a:ea typeface="Calibri" pitchFamily="34" charset="0"/>
                <a:cs typeface="Arial" pitchFamily="34" charset="0"/>
              </a:rPr>
              <a:t>Mais pas de subvention du Conseil Général </a:t>
            </a:r>
          </a:p>
          <a:p>
            <a:pPr marL="0" marR="0" lvl="0" indent="0" algn="just" defTabSz="914400" rtl="0" eaLnBrk="0" fontAlgn="base" latinLnBrk="0" hangingPunct="0">
              <a:lnSpc>
                <a:spcPct val="100000"/>
              </a:lnSpc>
              <a:spcBef>
                <a:spcPct val="0"/>
              </a:spcBef>
              <a:spcAft>
                <a:spcPct val="0"/>
              </a:spcAft>
              <a:buClrTx/>
              <a:buSzTx/>
              <a:buFontTx/>
              <a:buNone/>
              <a:tabLst>
                <a:tab pos="90488" algn="l"/>
              </a:tabLst>
            </a:pPr>
            <a:endParaRPr kumimoji="0" lang="fr-FR" sz="800" b="0" i="0" u="none" strike="noStrike" cap="none" normalizeH="0" baseline="0" dirty="0">
              <a:ln>
                <a:noFill/>
              </a:ln>
              <a:solidFill>
                <a:schemeClr val="tx1"/>
              </a:solidFill>
              <a:effectLst/>
              <a:latin typeface="Comic Sans MS" pitchFamily="66" charset="0"/>
              <a:cs typeface="Arial" pitchFamily="34" charset="0"/>
            </a:endParaRPr>
          </a:p>
        </p:txBody>
      </p:sp>
      <p:sp>
        <p:nvSpPr>
          <p:cNvPr id="10" name="ZoneTexte 9"/>
          <p:cNvSpPr txBox="1"/>
          <p:nvPr/>
        </p:nvSpPr>
        <p:spPr>
          <a:xfrm>
            <a:off x="971600" y="2060848"/>
            <a:ext cx="6624736" cy="1600438"/>
          </a:xfrm>
          <a:prstGeom prst="rect">
            <a:avLst/>
          </a:prstGeom>
          <a:noFill/>
        </p:spPr>
        <p:txBody>
          <a:bodyPr wrap="square" rtlCol="0">
            <a:spAutoFit/>
          </a:bodyPr>
          <a:lstStyle/>
          <a:p>
            <a:r>
              <a:rPr lang="fr-FR" sz="2500" dirty="0">
                <a:latin typeface="Comic Sans MS" pitchFamily="66" charset="0"/>
              </a:rPr>
              <a:t>Le prix de revient par élève pour les 4 jours : </a:t>
            </a:r>
          </a:p>
          <a:p>
            <a:pPr algn="ctr"/>
            <a:r>
              <a:rPr lang="fr-FR" sz="3000" dirty="0">
                <a:latin typeface="Comic Sans MS" pitchFamily="66" charset="0"/>
              </a:rPr>
              <a:t>244 €</a:t>
            </a:r>
          </a:p>
          <a:p>
            <a:r>
              <a:rPr lang="fr-FR" dirty="0">
                <a:latin typeface="Comic Sans MS" pitchFamily="66" charset="0"/>
              </a:rPr>
              <a:t> </a:t>
            </a:r>
          </a:p>
        </p:txBody>
      </p:sp>
      <p:pic>
        <p:nvPicPr>
          <p:cNvPr id="29700" name="Picture 4"/>
          <p:cNvPicPr>
            <a:picLocks noChangeAspect="1" noChangeArrowheads="1"/>
          </p:cNvPicPr>
          <p:nvPr/>
        </p:nvPicPr>
        <p:blipFill>
          <a:blip r:embed="rId2" cstate="print"/>
          <a:srcRect/>
          <a:stretch>
            <a:fillRect/>
          </a:stretch>
        </p:blipFill>
        <p:spPr bwMode="auto">
          <a:xfrm>
            <a:off x="6948264" y="260648"/>
            <a:ext cx="1933575" cy="1943100"/>
          </a:xfrm>
          <a:prstGeom prst="rect">
            <a:avLst/>
          </a:prstGeom>
          <a:noFill/>
          <a:ln w="9525">
            <a:noFill/>
            <a:miter lim="800000"/>
            <a:headEnd/>
            <a:tailEnd/>
          </a:ln>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4"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animEffect transition="in" filter="wheel(4)">
                                      <p:cBhvr>
                                        <p:cTn id="11" dur="5000"/>
                                        <p:tgtEl>
                                          <p:spTgt spid="29700"/>
                                        </p:tgtEl>
                                      </p:cBhvr>
                                    </p:animEffect>
                                  </p:childTnLst>
                                </p:cTn>
                              </p:par>
                            </p:childTnLst>
                          </p:cTn>
                        </p:par>
                        <p:par>
                          <p:cTn id="12" fill="hold">
                            <p:stCondLst>
                              <p:cond delay="5000"/>
                            </p:stCondLst>
                            <p:childTnLst>
                              <p:par>
                                <p:cTn id="13" presetID="7"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0" fill="hold"/>
                                        <p:tgtEl>
                                          <p:spTgt spid="10"/>
                                        </p:tgtEl>
                                        <p:attrNameLst>
                                          <p:attrName>ppt_x</p:attrName>
                                        </p:attrNameLst>
                                      </p:cBhvr>
                                      <p:tavLst>
                                        <p:tav tm="0">
                                          <p:val>
                                            <p:strVal val="#ppt_x"/>
                                          </p:val>
                                        </p:tav>
                                        <p:tav tm="100000">
                                          <p:val>
                                            <p:strVal val="#ppt_x"/>
                                          </p:val>
                                        </p:tav>
                                      </p:tavLst>
                                    </p:anim>
                                    <p:anim calcmode="lin" valueType="num">
                                      <p:cBhvr additive="base">
                                        <p:cTn id="16" dur="3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8000"/>
                            </p:stCondLst>
                            <p:childTnLst>
                              <p:par>
                                <p:cTn id="18" presetID="7" presetClass="entr" presetSubtype="4" fill="hold" nodeType="afterEffect">
                                  <p:stCondLst>
                                    <p:cond delay="0"/>
                                  </p:stCondLst>
                                  <p:childTnLst>
                                    <p:set>
                                      <p:cBhvr>
                                        <p:cTn id="19" dur="1" fill="hold">
                                          <p:stCondLst>
                                            <p:cond delay="0"/>
                                          </p:stCondLst>
                                        </p:cTn>
                                        <p:tgtEl>
                                          <p:spTgt spid="29699">
                                            <p:txEl>
                                              <p:pRg st="0" end="0"/>
                                            </p:txEl>
                                          </p:spTgt>
                                        </p:tgtEl>
                                        <p:attrNameLst>
                                          <p:attrName>style.visibility</p:attrName>
                                        </p:attrNameLst>
                                      </p:cBhvr>
                                      <p:to>
                                        <p:strVal val="visible"/>
                                      </p:to>
                                    </p:set>
                                    <p:anim calcmode="lin" valueType="num">
                                      <p:cBhvr additive="base">
                                        <p:cTn id="20" dur="30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21" dur="30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11000"/>
                            </p:stCondLst>
                            <p:childTnLst>
                              <p:par>
                                <p:cTn id="23" presetID="7" presetClass="entr" presetSubtype="4" fill="hold" nodeType="afterEffect">
                                  <p:stCondLst>
                                    <p:cond delay="0"/>
                                  </p:stCondLst>
                                  <p:childTnLst>
                                    <p:set>
                                      <p:cBhvr>
                                        <p:cTn id="24" dur="1" fill="hold">
                                          <p:stCondLst>
                                            <p:cond delay="0"/>
                                          </p:stCondLst>
                                        </p:cTn>
                                        <p:tgtEl>
                                          <p:spTgt spid="29699">
                                            <p:txEl>
                                              <p:pRg st="1" end="1"/>
                                            </p:txEl>
                                          </p:spTgt>
                                        </p:tgtEl>
                                        <p:attrNameLst>
                                          <p:attrName>style.visibility</p:attrName>
                                        </p:attrNameLst>
                                      </p:cBhvr>
                                      <p:to>
                                        <p:strVal val="visible"/>
                                      </p:to>
                                    </p:set>
                                    <p:anim calcmode="lin" valueType="num">
                                      <p:cBhvr additive="base">
                                        <p:cTn id="25" dur="30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26" dur="30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14000"/>
                            </p:stCondLst>
                            <p:childTnLst>
                              <p:par>
                                <p:cTn id="28" presetID="7" presetClass="entr" presetSubtype="4" fill="hold" nodeType="afterEffect">
                                  <p:stCondLst>
                                    <p:cond delay="0"/>
                                  </p:stCondLst>
                                  <p:childTnLst>
                                    <p:set>
                                      <p:cBhvr>
                                        <p:cTn id="29" dur="1" fill="hold">
                                          <p:stCondLst>
                                            <p:cond delay="0"/>
                                          </p:stCondLst>
                                        </p:cTn>
                                        <p:tgtEl>
                                          <p:spTgt spid="29699">
                                            <p:txEl>
                                              <p:pRg st="2" end="2"/>
                                            </p:txEl>
                                          </p:spTgt>
                                        </p:tgtEl>
                                        <p:attrNameLst>
                                          <p:attrName>style.visibility</p:attrName>
                                        </p:attrNameLst>
                                      </p:cBhvr>
                                      <p:to>
                                        <p:strVal val="visible"/>
                                      </p:to>
                                    </p:set>
                                    <p:anim calcmode="lin" valueType="num">
                                      <p:cBhvr additive="base">
                                        <p:cTn id="30" dur="30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31" dur="3000" fill="hold"/>
                                        <p:tgtEl>
                                          <p:spTgt spid="29699">
                                            <p:txEl>
                                              <p:pRg st="2" end="2"/>
                                            </p:txEl>
                                          </p:spTgt>
                                        </p:tgtEl>
                                        <p:attrNameLst>
                                          <p:attrName>ppt_y</p:attrName>
                                        </p:attrNameLst>
                                      </p:cBhvr>
                                      <p:tavLst>
                                        <p:tav tm="0">
                                          <p:val>
                                            <p:strVal val="1+#ppt_h/2"/>
                                          </p:val>
                                        </p:tav>
                                        <p:tav tm="100000">
                                          <p:val>
                                            <p:strVal val="#ppt_y"/>
                                          </p:val>
                                        </p:tav>
                                      </p:tavLst>
                                    </p:anim>
                                  </p:childTnLst>
                                </p:cTn>
                              </p:par>
                              <p:par>
                                <p:cTn id="32" presetID="7" presetClass="entr" presetSubtype="4" fill="hold" nodeType="withEffect">
                                  <p:stCondLst>
                                    <p:cond delay="0"/>
                                  </p:stCondLst>
                                  <p:childTnLst>
                                    <p:set>
                                      <p:cBhvr>
                                        <p:cTn id="33" dur="1" fill="hold">
                                          <p:stCondLst>
                                            <p:cond delay="0"/>
                                          </p:stCondLst>
                                        </p:cTn>
                                        <p:tgtEl>
                                          <p:spTgt spid="29699">
                                            <p:txEl>
                                              <p:pRg st="3" end="3"/>
                                            </p:txEl>
                                          </p:spTgt>
                                        </p:tgtEl>
                                        <p:attrNameLst>
                                          <p:attrName>style.visibility</p:attrName>
                                        </p:attrNameLst>
                                      </p:cBhvr>
                                      <p:to>
                                        <p:strVal val="visible"/>
                                      </p:to>
                                    </p:set>
                                    <p:anim calcmode="lin" valueType="num">
                                      <p:cBhvr additive="base">
                                        <p:cTn id="34" dur="30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35" dur="30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cstate="print"/>
          <a:srcRect/>
          <a:stretch>
            <a:fillRect/>
          </a:stretch>
        </p:blipFill>
        <p:spPr bwMode="auto">
          <a:xfrm>
            <a:off x="7308304" y="43477"/>
            <a:ext cx="1213495" cy="1219473"/>
          </a:xfrm>
          <a:prstGeom prst="rect">
            <a:avLst/>
          </a:prstGeom>
          <a:noFill/>
          <a:ln w="9525">
            <a:noFill/>
            <a:miter lim="800000"/>
            <a:headEnd/>
            <a:tailEnd/>
          </a:ln>
        </p:spPr>
      </p:pic>
      <p:sp>
        <p:nvSpPr>
          <p:cNvPr id="2" name="Titre 1"/>
          <p:cNvSpPr>
            <a:spLocks noGrp="1"/>
          </p:cNvSpPr>
          <p:nvPr>
            <p:ph type="ctrTitle"/>
          </p:nvPr>
        </p:nvSpPr>
        <p:spPr>
          <a:xfrm>
            <a:off x="749399" y="63363"/>
            <a:ext cx="7772400" cy="1470025"/>
          </a:xfrm>
        </p:spPr>
        <p:txBody>
          <a:bodyPr/>
          <a:lstStyle/>
          <a:p>
            <a:r>
              <a:rPr lang="fr-FR" dirty="0">
                <a:solidFill>
                  <a:srgbClr val="7030A0"/>
                </a:solidFill>
                <a:latin typeface="Comic Sans MS" pitchFamily="66" charset="0"/>
              </a:rPr>
              <a:t>Combien ?</a:t>
            </a:r>
            <a:br>
              <a:rPr lang="fr-FR" dirty="0"/>
            </a:br>
            <a:endParaRPr lang="fr-FR" dirty="0">
              <a:latin typeface="Comic Sans MS" pitchFamily="66" charset="0"/>
            </a:endParaRPr>
          </a:p>
        </p:txBody>
      </p:sp>
      <p:sp>
        <p:nvSpPr>
          <p:cNvPr id="6" name="Titre 1"/>
          <p:cNvSpPr txBox="1">
            <a:spLocks/>
          </p:cNvSpPr>
          <p:nvPr/>
        </p:nvSpPr>
        <p:spPr>
          <a:xfrm>
            <a:off x="827584" y="3501008"/>
            <a:ext cx="7772400" cy="1470025"/>
          </a:xfrm>
          <a:prstGeom prst="rect">
            <a:avLst/>
          </a:prstGeom>
        </p:spPr>
        <p:txBody>
          <a:bodyPr vert="horz" lIns="91440" tIns="45720" rIns="91440" bIns="45720" rtlCol="0" anchor="ctr">
            <a:normAutofit/>
          </a:bodyPr>
          <a:lstStyle/>
          <a:p>
            <a:pPr algn="ctr">
              <a:spcBef>
                <a:spcPct val="0"/>
              </a:spcBef>
            </a:pPr>
            <a:endParaRPr lang="fr-FR" sz="4400" dirty="0">
              <a:latin typeface="Comic Sans MS" pitchFamily="66" charset="0"/>
              <a:ea typeface="+mj-ea"/>
              <a:cs typeface="+mj-cs"/>
            </a:endParaRPr>
          </a:p>
        </p:txBody>
      </p:sp>
      <p:sp>
        <p:nvSpPr>
          <p:cNvPr id="29699" name="Rectangle 3"/>
          <p:cNvSpPr>
            <a:spLocks noChangeArrowheads="1"/>
          </p:cNvSpPr>
          <p:nvPr/>
        </p:nvSpPr>
        <p:spPr bwMode="auto">
          <a:xfrm>
            <a:off x="933097" y="1954222"/>
            <a:ext cx="7416824"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90488" algn="l"/>
              </a:tabLst>
            </a:pPr>
            <a:endParaRPr kumimoji="0" lang="fr-FR" sz="800" b="0" i="0" u="none" strike="noStrike" cap="none" normalizeH="0" baseline="0" dirty="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0488" algn="l"/>
              </a:tabLst>
            </a:pPr>
            <a:r>
              <a:rPr kumimoji="0" lang="fr-FR" sz="2000" b="0" i="0" u="none" strike="noStrike" cap="none" normalizeH="0" baseline="0" dirty="0">
                <a:ln>
                  <a:noFill/>
                </a:ln>
                <a:solidFill>
                  <a:schemeClr val="tx1"/>
                </a:solidFill>
                <a:effectLst/>
                <a:latin typeface="Comic Sans MS" pitchFamily="66" charset="0"/>
                <a:ea typeface="Calibri" pitchFamily="34" charset="0"/>
                <a:cs typeface="Arial" pitchFamily="34" charset="0"/>
              </a:rPr>
              <a:t>Pensez à vous renseigner auprès de votre MSA ou votre Comité d'Entreprise pour une aide financière au séjour de votre enfant.</a:t>
            </a:r>
          </a:p>
          <a:p>
            <a:pPr marL="0" marR="0" lvl="0" indent="0" algn="just" defTabSz="914400" rtl="0" eaLnBrk="0" fontAlgn="base" latinLnBrk="0" hangingPunct="0">
              <a:lnSpc>
                <a:spcPct val="100000"/>
              </a:lnSpc>
              <a:spcBef>
                <a:spcPct val="0"/>
              </a:spcBef>
              <a:spcAft>
                <a:spcPct val="0"/>
              </a:spcAft>
              <a:buClrTx/>
              <a:buSzTx/>
              <a:buFontTx/>
              <a:buNone/>
              <a:tabLst>
                <a:tab pos="90488" algn="l"/>
              </a:tabLst>
            </a:pPr>
            <a:endParaRPr kumimoji="0" lang="fr-FR" sz="2000" b="0" i="0" u="none" strike="noStrike" cap="none" normalizeH="0" baseline="0" dirty="0">
              <a:ln>
                <a:noFill/>
              </a:ln>
              <a:solidFill>
                <a:schemeClr val="tx1"/>
              </a:solidFill>
              <a:effectLst/>
              <a:latin typeface="Comic Sans MS" pitchFamily="66"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90488" algn="l"/>
              </a:tabLst>
            </a:pPr>
            <a:r>
              <a:rPr kumimoji="0" lang="fr-FR" sz="2000" b="0" i="0" u="none" strike="noStrike" cap="none" normalizeH="0" baseline="0" dirty="0">
                <a:ln>
                  <a:noFill/>
                </a:ln>
                <a:solidFill>
                  <a:schemeClr val="tx1"/>
                </a:solidFill>
                <a:effectLst/>
                <a:latin typeface="Comic Sans MS" pitchFamily="66" charset="0"/>
                <a:ea typeface="Calibri" pitchFamily="34" charset="0"/>
                <a:cs typeface="Arial" pitchFamily="34" charset="0"/>
              </a:rPr>
              <a:t>Des facilités de paiement vous seront proposées à partir d’un échéancier :</a:t>
            </a:r>
            <a:endParaRPr kumimoji="0" lang="fr-FR" sz="2000" b="0" i="0" u="none" strike="noStrike" cap="none" normalizeH="0" baseline="0" dirty="0">
              <a:ln>
                <a:noFill/>
              </a:ln>
              <a:solidFill>
                <a:schemeClr val="tx1"/>
              </a:solidFill>
              <a:effectLst/>
              <a:latin typeface="Comic Sans MS" pitchFamily="66" charset="0"/>
              <a:cs typeface="Arial" pitchFamily="34" charset="0"/>
            </a:endParaRPr>
          </a:p>
        </p:txBody>
      </p:sp>
      <p:sp>
        <p:nvSpPr>
          <p:cNvPr id="10" name="ZoneTexte 9"/>
          <p:cNvSpPr txBox="1"/>
          <p:nvPr/>
        </p:nvSpPr>
        <p:spPr>
          <a:xfrm>
            <a:off x="611560" y="984658"/>
            <a:ext cx="7776864" cy="1292662"/>
          </a:xfrm>
          <a:prstGeom prst="rect">
            <a:avLst/>
          </a:prstGeom>
          <a:noFill/>
        </p:spPr>
        <p:txBody>
          <a:bodyPr wrap="square" rtlCol="0">
            <a:spAutoFit/>
          </a:bodyPr>
          <a:lstStyle/>
          <a:p>
            <a:r>
              <a:rPr lang="fr-FR" sz="3000" dirty="0">
                <a:latin typeface="Comic Sans MS" pitchFamily="66" charset="0"/>
              </a:rPr>
              <a:t>Le coût pour les familles par élève pour les 4 jours :           </a:t>
            </a:r>
            <a:r>
              <a:rPr lang="fr-FR" sz="3000" b="1" dirty="0">
                <a:latin typeface="Comic Sans MS" pitchFamily="66" charset="0"/>
              </a:rPr>
              <a:t>190 € maximum</a:t>
            </a:r>
          </a:p>
          <a:p>
            <a:r>
              <a:rPr lang="fr-FR" dirty="0">
                <a:latin typeface="Comic Sans MS" pitchFamily="66" charset="0"/>
              </a:rPr>
              <a:t> </a:t>
            </a:r>
          </a:p>
        </p:txBody>
      </p:sp>
      <p:graphicFrame>
        <p:nvGraphicFramePr>
          <p:cNvPr id="3" name="Tableau 2"/>
          <p:cNvGraphicFramePr>
            <a:graphicFrameLocks noGrp="1"/>
          </p:cNvGraphicFramePr>
          <p:nvPr>
            <p:extLst>
              <p:ext uri="{D42A27DB-BD31-4B8C-83A1-F6EECF244321}">
                <p14:modId xmlns:p14="http://schemas.microsoft.com/office/powerpoint/2010/main" val="3576503204"/>
              </p:ext>
            </p:extLst>
          </p:nvPr>
        </p:nvGraphicFramePr>
        <p:xfrm>
          <a:off x="825352" y="4068264"/>
          <a:ext cx="7776864" cy="2133600"/>
        </p:xfrm>
        <a:graphic>
          <a:graphicData uri="http://schemas.openxmlformats.org/drawingml/2006/table">
            <a:tbl>
              <a:tblPr firstRow="1" bandRow="1">
                <a:tableStyleId>{073A0DAA-6AF3-43AB-8588-CEC1D06C72B9}</a:tableStyleId>
              </a:tblPr>
              <a:tblGrid>
                <a:gridCol w="1944216">
                  <a:extLst>
                    <a:ext uri="{9D8B030D-6E8A-4147-A177-3AD203B41FA5}">
                      <a16:colId xmlns:a16="http://schemas.microsoft.com/office/drawing/2014/main" val="1950367673"/>
                    </a:ext>
                  </a:extLst>
                </a:gridCol>
                <a:gridCol w="1944216">
                  <a:extLst>
                    <a:ext uri="{9D8B030D-6E8A-4147-A177-3AD203B41FA5}">
                      <a16:colId xmlns:a16="http://schemas.microsoft.com/office/drawing/2014/main" val="4294273369"/>
                    </a:ext>
                  </a:extLst>
                </a:gridCol>
                <a:gridCol w="1944216">
                  <a:extLst>
                    <a:ext uri="{9D8B030D-6E8A-4147-A177-3AD203B41FA5}">
                      <a16:colId xmlns:a16="http://schemas.microsoft.com/office/drawing/2014/main" val="3219272871"/>
                    </a:ext>
                  </a:extLst>
                </a:gridCol>
                <a:gridCol w="1944216">
                  <a:extLst>
                    <a:ext uri="{9D8B030D-6E8A-4147-A177-3AD203B41FA5}">
                      <a16:colId xmlns:a16="http://schemas.microsoft.com/office/drawing/2014/main" val="132212931"/>
                    </a:ext>
                  </a:extLst>
                </a:gridCol>
              </a:tblGrid>
              <a:tr h="647229">
                <a:tc>
                  <a:txBody>
                    <a:bodyPr/>
                    <a:lstStyle/>
                    <a:p>
                      <a:pPr algn="ctr"/>
                      <a:r>
                        <a:rPr lang="fr-FR" dirty="0">
                          <a:latin typeface="Comic Sans MS" panose="030F0702030302020204" pitchFamily="66" charset="0"/>
                        </a:rPr>
                        <a:t>Somme</a:t>
                      </a:r>
                      <a:r>
                        <a:rPr lang="fr-FR" baseline="0" dirty="0">
                          <a:latin typeface="Comic Sans MS" panose="030F0702030302020204" pitchFamily="66" charset="0"/>
                        </a:rPr>
                        <a:t> prélevée sur f</a:t>
                      </a:r>
                      <a:r>
                        <a:rPr lang="fr-FR" dirty="0">
                          <a:latin typeface="Comic Sans MS" panose="030F0702030302020204" pitchFamily="66" charset="0"/>
                        </a:rPr>
                        <a:t>acturation</a:t>
                      </a:r>
                      <a:r>
                        <a:rPr lang="fr-FR" baseline="0" dirty="0">
                          <a:latin typeface="Comic Sans MS" panose="030F0702030302020204" pitchFamily="66" charset="0"/>
                        </a:rPr>
                        <a:t> à la r</a:t>
                      </a:r>
                      <a:r>
                        <a:rPr lang="fr-FR" dirty="0">
                          <a:latin typeface="Comic Sans MS" panose="030F0702030302020204" pitchFamily="66" charset="0"/>
                        </a:rPr>
                        <a:t>entrée</a:t>
                      </a:r>
                    </a:p>
                  </a:txBody>
                  <a:tcPr anchor="ctr"/>
                </a:tc>
                <a:tc>
                  <a:txBody>
                    <a:bodyPr/>
                    <a:lstStyle/>
                    <a:p>
                      <a:pPr algn="ctr"/>
                      <a:r>
                        <a:rPr lang="fr-FR" dirty="0">
                          <a:latin typeface="Comic Sans MS" panose="030F0702030302020204" pitchFamily="66" charset="0"/>
                        </a:rPr>
                        <a:t>10 septembre</a:t>
                      </a:r>
                    </a:p>
                    <a:p>
                      <a:pPr algn="ctr"/>
                      <a:r>
                        <a:rPr lang="fr-FR" dirty="0">
                          <a:latin typeface="Comic Sans MS" panose="030F0702030302020204" pitchFamily="66" charset="0"/>
                        </a:rPr>
                        <a:t>(prélèvement)</a:t>
                      </a:r>
                    </a:p>
                  </a:txBody>
                  <a:tcPr anchor="ctr"/>
                </a:tc>
                <a:tc>
                  <a:txBody>
                    <a:bodyPr/>
                    <a:lstStyle/>
                    <a:p>
                      <a:pPr algn="ctr"/>
                      <a:r>
                        <a:rPr lang="fr-FR" dirty="0">
                          <a:latin typeface="Comic Sans MS" panose="030F0702030302020204" pitchFamily="66" charset="0"/>
                        </a:rPr>
                        <a:t>10 octobre</a:t>
                      </a:r>
                    </a:p>
                    <a:p>
                      <a:pPr algn="ctr"/>
                      <a:r>
                        <a:rPr lang="fr-FR" dirty="0">
                          <a:latin typeface="Comic Sans MS" panose="030F0702030302020204" pitchFamily="66" charset="0"/>
                        </a:rPr>
                        <a:t>(prélèvement)</a:t>
                      </a:r>
                    </a:p>
                  </a:txBody>
                  <a:tcPr anchor="ctr"/>
                </a:tc>
                <a:tc>
                  <a:txBody>
                    <a:bodyPr/>
                    <a:lstStyle/>
                    <a:p>
                      <a:pPr algn="ctr"/>
                      <a:r>
                        <a:rPr lang="fr-FR" dirty="0">
                          <a:latin typeface="Comic Sans MS" panose="030F0702030302020204" pitchFamily="66" charset="0"/>
                        </a:rPr>
                        <a:t>10 novembre</a:t>
                      </a:r>
                    </a:p>
                    <a:p>
                      <a:pPr algn="ctr"/>
                      <a:r>
                        <a:rPr lang="fr-FR" dirty="0">
                          <a:latin typeface="Comic Sans MS" panose="030F0702030302020204" pitchFamily="66" charset="0"/>
                        </a:rPr>
                        <a:t>(prélèvement)</a:t>
                      </a:r>
                    </a:p>
                  </a:txBody>
                  <a:tcPr anchor="ctr"/>
                </a:tc>
                <a:extLst>
                  <a:ext uri="{0D108BD9-81ED-4DB2-BD59-A6C34878D82A}">
                    <a16:rowId xmlns:a16="http://schemas.microsoft.com/office/drawing/2014/main" val="2983709785"/>
                  </a:ext>
                </a:extLst>
              </a:tr>
              <a:tr h="374982">
                <a:tc>
                  <a:txBody>
                    <a:bodyPr/>
                    <a:lstStyle/>
                    <a:p>
                      <a:pPr algn="ctr"/>
                      <a:r>
                        <a:rPr lang="fr-FR" sz="2800" b="1" dirty="0">
                          <a:latin typeface="Comic Sans MS" panose="030F0702030302020204" pitchFamily="66" charset="0"/>
                        </a:rPr>
                        <a:t>8€</a:t>
                      </a:r>
                    </a:p>
                  </a:txBody>
                  <a:tcPr/>
                </a:tc>
                <a:tc>
                  <a:txBody>
                    <a:bodyPr/>
                    <a:lstStyle/>
                    <a:p>
                      <a:pPr algn="ctr"/>
                      <a:r>
                        <a:rPr lang="fr-FR" sz="2800" b="1" dirty="0">
                          <a:latin typeface="Comic Sans MS" panose="030F0702030302020204" pitchFamily="66" charset="0"/>
                        </a:rPr>
                        <a:t>60€</a:t>
                      </a:r>
                    </a:p>
                  </a:txBody>
                  <a:tcPr/>
                </a:tc>
                <a:tc>
                  <a:txBody>
                    <a:bodyPr/>
                    <a:lstStyle/>
                    <a:p>
                      <a:pPr algn="ctr"/>
                      <a:r>
                        <a:rPr lang="fr-FR" sz="2800" b="1" dirty="0">
                          <a:latin typeface="Comic Sans MS" panose="030F0702030302020204" pitchFamily="66" charset="0"/>
                        </a:rPr>
                        <a:t>60€</a:t>
                      </a:r>
                    </a:p>
                  </a:txBody>
                  <a:tcPr/>
                </a:tc>
                <a:tc>
                  <a:txBody>
                    <a:bodyPr/>
                    <a:lstStyle/>
                    <a:p>
                      <a:pPr algn="ctr"/>
                      <a:r>
                        <a:rPr lang="fr-FR" sz="2800" b="1" dirty="0">
                          <a:latin typeface="Comic Sans MS" panose="030F0702030302020204" pitchFamily="66" charset="0"/>
                        </a:rPr>
                        <a:t>Solde</a:t>
                      </a:r>
                    </a:p>
                    <a:p>
                      <a:pPr algn="ctr"/>
                      <a:r>
                        <a:rPr lang="fr-FR" sz="2800" b="1" dirty="0">
                          <a:latin typeface="Comic Sans MS" panose="030F0702030302020204" pitchFamily="66" charset="0"/>
                        </a:rPr>
                        <a:t>62€</a:t>
                      </a:r>
                    </a:p>
                  </a:txBody>
                  <a:tcPr/>
                </a:tc>
                <a:extLst>
                  <a:ext uri="{0D108BD9-81ED-4DB2-BD59-A6C34878D82A}">
                    <a16:rowId xmlns:a16="http://schemas.microsoft.com/office/drawing/2014/main" val="1735448961"/>
                  </a:ext>
                </a:extLst>
              </a:tr>
            </a:tbl>
          </a:graphicData>
        </a:graphic>
      </p:graphicFrame>
      <p:sp>
        <p:nvSpPr>
          <p:cNvPr id="12" name="Rectangle 3"/>
          <p:cNvSpPr>
            <a:spLocks noChangeArrowheads="1"/>
          </p:cNvSpPr>
          <p:nvPr/>
        </p:nvSpPr>
        <p:spPr bwMode="auto">
          <a:xfrm>
            <a:off x="1007490" y="6054023"/>
            <a:ext cx="741682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tab pos="90488" algn="l"/>
              </a:tabLst>
            </a:pPr>
            <a:r>
              <a:rPr kumimoji="0" lang="fr-FR" sz="2000" b="0" i="0" u="none" strike="noStrike" cap="none" normalizeH="0" baseline="0" dirty="0">
                <a:ln>
                  <a:noFill/>
                </a:ln>
                <a:solidFill>
                  <a:schemeClr val="tx1"/>
                </a:solidFill>
                <a:effectLst/>
                <a:latin typeface="Comic Sans MS" pitchFamily="66" charset="0"/>
                <a:cs typeface="Arial" pitchFamily="34" charset="0"/>
              </a:rPr>
              <a:t>Si</a:t>
            </a:r>
            <a:r>
              <a:rPr kumimoji="0" lang="fr-FR" sz="2000" b="0" i="0" u="none" strike="noStrike" cap="none" normalizeH="0" dirty="0">
                <a:ln>
                  <a:noFill/>
                </a:ln>
                <a:solidFill>
                  <a:schemeClr val="tx1"/>
                </a:solidFill>
                <a:effectLst/>
                <a:latin typeface="Comic Sans MS" pitchFamily="66" charset="0"/>
                <a:cs typeface="Arial" pitchFamily="34" charset="0"/>
              </a:rPr>
              <a:t> vous menez des actions afin de réduire le coût du voyage, la somme « récoltée » vous sera remboursée.  </a:t>
            </a:r>
            <a:endParaRPr kumimoji="0" lang="fr-FR" sz="2000" b="0" i="0" u="none" strike="noStrike" cap="none" normalizeH="0" baseline="0" dirty="0">
              <a:ln>
                <a:noFill/>
              </a:ln>
              <a:solidFill>
                <a:schemeClr val="tx1"/>
              </a:solidFill>
              <a:effectLst/>
              <a:latin typeface="Comic Sans MS" pitchFamily="66" charset="0"/>
              <a:cs typeface="Arial" pitchFamily="34" charset="0"/>
            </a:endParaRPr>
          </a:p>
        </p:txBody>
      </p:sp>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par>
                                <p:cTn id="9" presetID="21" presetClass="entr" presetSubtype="4"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animEffect transition="in" filter="wheel(4)">
                                      <p:cBhvr>
                                        <p:cTn id="11" dur="5000"/>
                                        <p:tgtEl>
                                          <p:spTgt spid="29700"/>
                                        </p:tgtEl>
                                      </p:cBhvr>
                                    </p:animEffect>
                                  </p:childTnLst>
                                </p:cTn>
                              </p:par>
                            </p:childTnLst>
                          </p:cTn>
                        </p:par>
                        <p:par>
                          <p:cTn id="12" fill="hold">
                            <p:stCondLst>
                              <p:cond delay="5000"/>
                            </p:stCondLst>
                            <p:childTnLst>
                              <p:par>
                                <p:cTn id="13" presetID="7"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0" fill="hold"/>
                                        <p:tgtEl>
                                          <p:spTgt spid="10"/>
                                        </p:tgtEl>
                                        <p:attrNameLst>
                                          <p:attrName>ppt_x</p:attrName>
                                        </p:attrNameLst>
                                      </p:cBhvr>
                                      <p:tavLst>
                                        <p:tav tm="0">
                                          <p:val>
                                            <p:strVal val="#ppt_x"/>
                                          </p:val>
                                        </p:tav>
                                        <p:tav tm="100000">
                                          <p:val>
                                            <p:strVal val="#ppt_x"/>
                                          </p:val>
                                        </p:tav>
                                      </p:tavLst>
                                    </p:anim>
                                    <p:anim calcmode="lin" valueType="num">
                                      <p:cBhvr additive="base">
                                        <p:cTn id="16" dur="30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8000"/>
                            </p:stCondLst>
                            <p:childTnLst>
                              <p:par>
                                <p:cTn id="18" presetID="7" presetClass="entr" presetSubtype="2" fill="hold" nodeType="afterEffect">
                                  <p:stCondLst>
                                    <p:cond delay="0"/>
                                  </p:stCondLst>
                                  <p:childTnLst>
                                    <p:set>
                                      <p:cBhvr>
                                        <p:cTn id="19" dur="1" fill="hold">
                                          <p:stCondLst>
                                            <p:cond delay="0"/>
                                          </p:stCondLst>
                                        </p:cTn>
                                        <p:tgtEl>
                                          <p:spTgt spid="29699">
                                            <p:txEl>
                                              <p:pRg st="1" end="1"/>
                                            </p:txEl>
                                          </p:spTgt>
                                        </p:tgtEl>
                                        <p:attrNameLst>
                                          <p:attrName>style.visibility</p:attrName>
                                        </p:attrNameLst>
                                      </p:cBhvr>
                                      <p:to>
                                        <p:strVal val="visible"/>
                                      </p:to>
                                    </p:set>
                                    <p:anim calcmode="lin" valueType="num">
                                      <p:cBhvr additive="base">
                                        <p:cTn id="20" dur="3000" fill="hold"/>
                                        <p:tgtEl>
                                          <p:spTgt spid="29699">
                                            <p:txEl>
                                              <p:pRg st="1" end="1"/>
                                            </p:txEl>
                                          </p:spTgt>
                                        </p:tgtEl>
                                        <p:attrNameLst>
                                          <p:attrName>ppt_x</p:attrName>
                                        </p:attrNameLst>
                                      </p:cBhvr>
                                      <p:tavLst>
                                        <p:tav tm="0">
                                          <p:val>
                                            <p:strVal val="1+#ppt_w/2"/>
                                          </p:val>
                                        </p:tav>
                                        <p:tav tm="100000">
                                          <p:val>
                                            <p:strVal val="#ppt_x"/>
                                          </p:val>
                                        </p:tav>
                                      </p:tavLst>
                                    </p:anim>
                                    <p:anim calcmode="lin" valueType="num">
                                      <p:cBhvr additive="base">
                                        <p:cTn id="21" dur="30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par>
                          <p:cTn id="22" fill="hold">
                            <p:stCondLst>
                              <p:cond delay="11000"/>
                            </p:stCondLst>
                            <p:childTnLst>
                              <p:par>
                                <p:cTn id="23" presetID="7" presetClass="entr" presetSubtype="2" fill="hold" nodeType="after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3000" fill="hold"/>
                                        <p:tgtEl>
                                          <p:spTgt spid="29699">
                                            <p:txEl>
                                              <p:pRg st="3" end="3"/>
                                            </p:txEl>
                                          </p:spTgt>
                                        </p:tgtEl>
                                        <p:attrNameLst>
                                          <p:attrName>ppt_x</p:attrName>
                                        </p:attrNameLst>
                                      </p:cBhvr>
                                      <p:tavLst>
                                        <p:tav tm="0">
                                          <p:val>
                                            <p:strVal val="1+#ppt_w/2"/>
                                          </p:val>
                                        </p:tav>
                                        <p:tav tm="100000">
                                          <p:val>
                                            <p:strVal val="#ppt_x"/>
                                          </p:val>
                                        </p:tav>
                                      </p:tavLst>
                                    </p:anim>
                                    <p:anim calcmode="lin" valueType="num">
                                      <p:cBhvr additive="base">
                                        <p:cTn id="26" dur="3000" fill="hold"/>
                                        <p:tgtEl>
                                          <p:spTgt spid="296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lstStyle/>
          <a:p>
            <a:r>
              <a:rPr lang="fr-FR" dirty="0">
                <a:solidFill>
                  <a:srgbClr val="7030A0"/>
                </a:solidFill>
                <a:latin typeface="Comic Sans MS" pitchFamily="66" charset="0"/>
              </a:rPr>
              <a:t>Argent de poche ?</a:t>
            </a:r>
            <a:br>
              <a:rPr lang="fr-FR" dirty="0"/>
            </a:br>
            <a:endParaRPr lang="fr-FR" dirty="0">
              <a:latin typeface="Comic Sans MS" pitchFamily="66" charset="0"/>
            </a:endParaRPr>
          </a:p>
        </p:txBody>
      </p:sp>
      <p:sp>
        <p:nvSpPr>
          <p:cNvPr id="10" name="ZoneTexte 9"/>
          <p:cNvSpPr txBox="1"/>
          <p:nvPr/>
        </p:nvSpPr>
        <p:spPr>
          <a:xfrm>
            <a:off x="611560" y="1484784"/>
            <a:ext cx="6624736" cy="369332"/>
          </a:xfrm>
          <a:prstGeom prst="rect">
            <a:avLst/>
          </a:prstGeom>
          <a:noFill/>
        </p:spPr>
        <p:txBody>
          <a:bodyPr wrap="square" rtlCol="0">
            <a:spAutoFit/>
          </a:bodyPr>
          <a:lstStyle/>
          <a:p>
            <a:r>
              <a:rPr lang="fr-FR" dirty="0">
                <a:latin typeface="Comic Sans MS" pitchFamily="66" charset="0"/>
              </a:rPr>
              <a:t> </a:t>
            </a:r>
          </a:p>
        </p:txBody>
      </p:sp>
      <p:sp>
        <p:nvSpPr>
          <p:cNvPr id="33793" name="Rectangle 1"/>
          <p:cNvSpPr>
            <a:spLocks noChangeArrowheads="1"/>
          </p:cNvSpPr>
          <p:nvPr/>
        </p:nvSpPr>
        <p:spPr bwMode="auto">
          <a:xfrm>
            <a:off x="899592" y="2175247"/>
            <a:ext cx="698477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omic Sans MS" pitchFamily="66" charset="0"/>
                <a:ea typeface="Calibri" pitchFamily="34" charset="0"/>
                <a:cs typeface="Arial" pitchFamily="34" charset="0"/>
              </a:rPr>
              <a:t>Votre enfant aura la possibilité d’acheter un petit souvenir du séjour.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a:ln>
                <a:noFill/>
              </a:ln>
              <a:solidFill>
                <a:schemeClr val="tx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a:ln>
                  <a:noFill/>
                </a:ln>
                <a:solidFill>
                  <a:schemeClr val="tx1"/>
                </a:solidFill>
                <a:effectLst/>
                <a:latin typeface="Comic Sans MS" pitchFamily="66" charset="0"/>
                <a:ea typeface="Calibri" pitchFamily="34" charset="0"/>
                <a:cs typeface="Arial" pitchFamily="34" charset="0"/>
              </a:rPr>
              <a:t>Vous pouvez prévoir un montant maximum de 10 €. Placez cette somme dans une enveloppe fermée avec le nom de l’enfant et confiez-la le matin du voyage à l’enseignant.</a:t>
            </a:r>
            <a:endParaRPr kumimoji="0" lang="fr-FR" sz="2000" b="0" i="0" u="none" strike="noStrike" cap="none" normalizeH="0" baseline="0" dirty="0">
              <a:ln>
                <a:noFill/>
              </a:ln>
              <a:solidFill>
                <a:schemeClr val="tx1"/>
              </a:solidFill>
              <a:effectLst/>
              <a:latin typeface="Comic Sans MS" pitchFamily="66" charset="0"/>
              <a:cs typeface="Arial"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419872" y="4293096"/>
            <a:ext cx="1809750" cy="1743075"/>
          </a:xfrm>
          <a:prstGeom prst="rect">
            <a:avLst/>
          </a:prstGeom>
          <a:noFill/>
          <a:ln w="9525">
            <a:noFill/>
            <a:miter lim="800000"/>
            <a:headEnd/>
            <a:tailEnd/>
          </a:ln>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4)">
                                      <p:cBhvr>
                                        <p:cTn id="7" dur="2000"/>
                                        <p:tgtEl>
                                          <p:spTgt spid="33794"/>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0" fill="hold"/>
                                        <p:tgtEl>
                                          <p:spTgt spid="2"/>
                                        </p:tgtEl>
                                        <p:attrNameLst>
                                          <p:attrName>ppt_w</p:attrName>
                                        </p:attrNameLst>
                                      </p:cBhvr>
                                      <p:tavLst>
                                        <p:tav tm="0">
                                          <p:val>
                                            <p:fltVal val="0"/>
                                          </p:val>
                                        </p:tav>
                                        <p:tav tm="100000">
                                          <p:val>
                                            <p:strVal val="#ppt_w"/>
                                          </p:val>
                                        </p:tav>
                                      </p:tavLst>
                                    </p:anim>
                                    <p:anim calcmode="lin" valueType="num">
                                      <p:cBhvr>
                                        <p:cTn id="12" dur="5000" fill="hold"/>
                                        <p:tgtEl>
                                          <p:spTgt spid="2"/>
                                        </p:tgtEl>
                                        <p:attrNameLst>
                                          <p:attrName>ppt_h</p:attrName>
                                        </p:attrNameLst>
                                      </p:cBhvr>
                                      <p:tavLst>
                                        <p:tav tm="0">
                                          <p:val>
                                            <p:fltVal val="0"/>
                                          </p:val>
                                        </p:tav>
                                        <p:tav tm="100000">
                                          <p:val>
                                            <p:strVal val="#ppt_h"/>
                                          </p:val>
                                        </p:tav>
                                      </p:tavLst>
                                    </p:anim>
                                    <p:animEffect transition="in" filter="fade">
                                      <p:cBhvr>
                                        <p:cTn id="13" dur="5000"/>
                                        <p:tgtEl>
                                          <p:spTgt spid="2"/>
                                        </p:tgtEl>
                                      </p:cBhvr>
                                    </p:animEffect>
                                  </p:childTnLst>
                                </p:cTn>
                              </p:par>
                            </p:childTnLst>
                          </p:cTn>
                        </p:par>
                        <p:par>
                          <p:cTn id="14" fill="hold">
                            <p:stCondLst>
                              <p:cond delay="7000"/>
                            </p:stCondLst>
                            <p:childTnLst>
                              <p:par>
                                <p:cTn id="15" presetID="7" presetClass="entr" presetSubtype="1" fill="hold" nodeType="afterEffect">
                                  <p:stCondLst>
                                    <p:cond delay="0"/>
                                  </p:stCondLst>
                                  <p:childTnLst>
                                    <p:set>
                                      <p:cBhvr>
                                        <p:cTn id="16" dur="1" fill="hold">
                                          <p:stCondLst>
                                            <p:cond delay="0"/>
                                          </p:stCondLst>
                                        </p:cTn>
                                        <p:tgtEl>
                                          <p:spTgt spid="33793">
                                            <p:txEl>
                                              <p:pRg st="0" end="0"/>
                                            </p:txEl>
                                          </p:spTgt>
                                        </p:tgtEl>
                                        <p:attrNameLst>
                                          <p:attrName>style.visibility</p:attrName>
                                        </p:attrNameLst>
                                      </p:cBhvr>
                                      <p:to>
                                        <p:strVal val="visible"/>
                                      </p:to>
                                    </p:set>
                                    <p:anim calcmode="lin" valueType="num">
                                      <p:cBhvr additive="base">
                                        <p:cTn id="17" dur="5000" fill="hold"/>
                                        <p:tgtEl>
                                          <p:spTgt spid="33793">
                                            <p:txEl>
                                              <p:pRg st="0" end="0"/>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3793">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12000"/>
                            </p:stCondLst>
                            <p:childTnLst>
                              <p:par>
                                <p:cTn id="20" presetID="7" presetClass="entr" presetSubtype="2" fill="hold" nodeType="afterEffect">
                                  <p:stCondLst>
                                    <p:cond delay="0"/>
                                  </p:stCondLst>
                                  <p:childTnLst>
                                    <p:set>
                                      <p:cBhvr>
                                        <p:cTn id="21" dur="1" fill="hold">
                                          <p:stCondLst>
                                            <p:cond delay="0"/>
                                          </p:stCondLst>
                                        </p:cTn>
                                        <p:tgtEl>
                                          <p:spTgt spid="33793">
                                            <p:txEl>
                                              <p:pRg st="2" end="2"/>
                                            </p:txEl>
                                          </p:spTgt>
                                        </p:tgtEl>
                                        <p:attrNameLst>
                                          <p:attrName>style.visibility</p:attrName>
                                        </p:attrNameLst>
                                      </p:cBhvr>
                                      <p:to>
                                        <p:strVal val="visible"/>
                                      </p:to>
                                    </p:set>
                                    <p:anim calcmode="lin" valueType="num">
                                      <p:cBhvr additive="base">
                                        <p:cTn id="22" dur="5000" fill="hold"/>
                                        <p:tgtEl>
                                          <p:spTgt spid="33793">
                                            <p:txEl>
                                              <p:pRg st="2" end="2"/>
                                            </p:txEl>
                                          </p:spTgt>
                                        </p:tgtEl>
                                        <p:attrNameLst>
                                          <p:attrName>ppt_x</p:attrName>
                                        </p:attrNameLst>
                                      </p:cBhvr>
                                      <p:tavLst>
                                        <p:tav tm="0">
                                          <p:val>
                                            <p:strVal val="1+#ppt_w/2"/>
                                          </p:val>
                                        </p:tav>
                                        <p:tav tm="100000">
                                          <p:val>
                                            <p:strVal val="#ppt_x"/>
                                          </p:val>
                                        </p:tav>
                                      </p:tavLst>
                                    </p:anim>
                                    <p:anim calcmode="lin" valueType="num">
                                      <p:cBhvr additive="base">
                                        <p:cTn id="23" dur="5000" fill="hold"/>
                                        <p:tgtEl>
                                          <p:spTgt spid="3379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lstStyle/>
          <a:p>
            <a:r>
              <a:rPr lang="fr-FR" dirty="0">
                <a:solidFill>
                  <a:srgbClr val="7030A0"/>
                </a:solidFill>
                <a:latin typeface="Comic Sans MS" pitchFamily="66" charset="0"/>
              </a:rPr>
              <a:t>Photos ?</a:t>
            </a:r>
            <a:br>
              <a:rPr lang="fr-FR" dirty="0"/>
            </a:br>
            <a:endParaRPr lang="fr-FR" dirty="0">
              <a:latin typeface="Comic Sans MS" pitchFamily="66" charset="0"/>
            </a:endParaRPr>
          </a:p>
        </p:txBody>
      </p:sp>
      <p:sp>
        <p:nvSpPr>
          <p:cNvPr id="10" name="ZoneTexte 9"/>
          <p:cNvSpPr txBox="1"/>
          <p:nvPr/>
        </p:nvSpPr>
        <p:spPr>
          <a:xfrm>
            <a:off x="611560" y="1484784"/>
            <a:ext cx="6624736" cy="369332"/>
          </a:xfrm>
          <a:prstGeom prst="rect">
            <a:avLst/>
          </a:prstGeom>
          <a:noFill/>
        </p:spPr>
        <p:txBody>
          <a:bodyPr wrap="square" rtlCol="0">
            <a:spAutoFit/>
          </a:bodyPr>
          <a:lstStyle/>
          <a:p>
            <a:r>
              <a:rPr lang="fr-FR" dirty="0">
                <a:latin typeface="Comic Sans MS" pitchFamily="66" charset="0"/>
              </a:rPr>
              <a:t> </a:t>
            </a:r>
          </a:p>
        </p:txBody>
      </p:sp>
      <p:sp>
        <p:nvSpPr>
          <p:cNvPr id="33793" name="Rectangle 1"/>
          <p:cNvSpPr>
            <a:spLocks noChangeArrowheads="1"/>
          </p:cNvSpPr>
          <p:nvPr/>
        </p:nvSpPr>
        <p:spPr bwMode="auto">
          <a:xfrm>
            <a:off x="611560" y="1328863"/>
            <a:ext cx="7704856" cy="3631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fr-FR" sz="2000" dirty="0">
                <a:latin typeface="Comic Sans MS" pitchFamily="66" charset="0"/>
              </a:rPr>
              <a:t>Préférez pour votre enfant un appareil jetable. Les adultes accompagnateurs prendront des photos du séjour qui seront stockées sur une clé et partager avec ceux qui le souhaitent.</a:t>
            </a:r>
          </a:p>
          <a:p>
            <a:pPr algn="just"/>
            <a:r>
              <a:rPr lang="fr-FR" sz="2000" dirty="0">
                <a:latin typeface="Comic Sans MS" pitchFamily="66" charset="0"/>
              </a:rPr>
              <a:t> </a:t>
            </a:r>
          </a:p>
          <a:p>
            <a:pPr algn="ctr"/>
            <a:r>
              <a:rPr lang="fr-FR" sz="3000" dirty="0">
                <a:latin typeface="Comic Sans MS" pitchFamily="66" charset="0"/>
              </a:rPr>
              <a:t>N’envoyez aucun objet précieux </a:t>
            </a:r>
          </a:p>
          <a:p>
            <a:pPr algn="ctr"/>
            <a:r>
              <a:rPr lang="fr-FR" sz="3000" dirty="0">
                <a:latin typeface="Comic Sans MS" pitchFamily="66" charset="0"/>
              </a:rPr>
              <a:t>( bijoux, </a:t>
            </a:r>
          </a:p>
          <a:p>
            <a:pPr algn="ctr"/>
            <a:r>
              <a:rPr lang="fr-FR" sz="3000" dirty="0">
                <a:latin typeface="Comic Sans MS" pitchFamily="66" charset="0"/>
              </a:rPr>
              <a:t>DS, </a:t>
            </a:r>
          </a:p>
          <a:p>
            <a:pPr algn="ctr"/>
            <a:r>
              <a:rPr lang="fr-FR" sz="3000" dirty="0">
                <a:latin typeface="Comic Sans MS" pitchFamily="66" charset="0"/>
              </a:rPr>
              <a:t>tablette, </a:t>
            </a:r>
          </a:p>
          <a:p>
            <a:pPr algn="ctr"/>
            <a:r>
              <a:rPr lang="fr-FR" sz="3000" dirty="0">
                <a:latin typeface="Comic Sans MS" pitchFamily="66" charset="0"/>
              </a:rPr>
              <a:t>téléphone portable…)</a:t>
            </a:r>
          </a:p>
        </p:txBody>
      </p:sp>
      <p:pic>
        <p:nvPicPr>
          <p:cNvPr id="34817" name="Picture 1"/>
          <p:cNvPicPr>
            <a:picLocks noChangeAspect="1" noChangeArrowheads="1"/>
          </p:cNvPicPr>
          <p:nvPr/>
        </p:nvPicPr>
        <p:blipFill>
          <a:blip r:embed="rId2" cstate="print"/>
          <a:srcRect/>
          <a:stretch>
            <a:fillRect/>
          </a:stretch>
        </p:blipFill>
        <p:spPr bwMode="auto">
          <a:xfrm>
            <a:off x="6732240" y="3717032"/>
            <a:ext cx="2017999" cy="2842816"/>
          </a:xfrm>
          <a:prstGeom prst="rect">
            <a:avLst/>
          </a:prstGeom>
          <a:noFill/>
          <a:ln w="9525">
            <a:noFill/>
            <a:miter lim="800000"/>
            <a:headEnd/>
            <a:tailEnd/>
          </a:ln>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7" presetClass="entr" presetSubtype="2" fill="hold" nodeType="afterEffect">
                                  <p:stCondLst>
                                    <p:cond delay="0"/>
                                  </p:stCondLst>
                                  <p:childTnLst>
                                    <p:set>
                                      <p:cBhvr>
                                        <p:cTn id="12" dur="1" fill="hold">
                                          <p:stCondLst>
                                            <p:cond delay="0"/>
                                          </p:stCondLst>
                                        </p:cTn>
                                        <p:tgtEl>
                                          <p:spTgt spid="33793">
                                            <p:txEl>
                                              <p:pRg st="0" end="0"/>
                                            </p:txEl>
                                          </p:spTgt>
                                        </p:tgtEl>
                                        <p:attrNameLst>
                                          <p:attrName>style.visibility</p:attrName>
                                        </p:attrNameLst>
                                      </p:cBhvr>
                                      <p:to>
                                        <p:strVal val="visible"/>
                                      </p:to>
                                    </p:set>
                                    <p:anim calcmode="lin" valueType="num">
                                      <p:cBhvr additive="base">
                                        <p:cTn id="13" dur="5000" fill="hold"/>
                                        <p:tgtEl>
                                          <p:spTgt spid="33793">
                                            <p:txEl>
                                              <p:pRg st="0" end="0"/>
                                            </p:txEl>
                                          </p:spTgt>
                                        </p:tgtEl>
                                        <p:attrNameLst>
                                          <p:attrName>ppt_x</p:attrName>
                                        </p:attrNameLst>
                                      </p:cBhvr>
                                      <p:tavLst>
                                        <p:tav tm="0">
                                          <p:val>
                                            <p:strVal val="1+#ppt_w/2"/>
                                          </p:val>
                                        </p:tav>
                                        <p:tav tm="100000">
                                          <p:val>
                                            <p:strVal val="#ppt_x"/>
                                          </p:val>
                                        </p:tav>
                                      </p:tavLst>
                                    </p:anim>
                                    <p:anim calcmode="lin" valueType="num">
                                      <p:cBhvr additive="base">
                                        <p:cTn id="14" dur="5000" fill="hold"/>
                                        <p:tgtEl>
                                          <p:spTgt spid="33793">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7000"/>
                            </p:stCondLst>
                            <p:childTnLst>
                              <p:par>
                                <p:cTn id="16" presetID="9" presetClass="entr" presetSubtype="0" fill="hold" nodeType="afterEffect">
                                  <p:stCondLst>
                                    <p:cond delay="0"/>
                                  </p:stCondLst>
                                  <p:childTnLst>
                                    <p:set>
                                      <p:cBhvr>
                                        <p:cTn id="17" dur="1" fill="hold">
                                          <p:stCondLst>
                                            <p:cond delay="0"/>
                                          </p:stCondLst>
                                        </p:cTn>
                                        <p:tgtEl>
                                          <p:spTgt spid="33793">
                                            <p:txEl>
                                              <p:pRg st="2" end="2"/>
                                            </p:txEl>
                                          </p:spTgt>
                                        </p:tgtEl>
                                        <p:attrNameLst>
                                          <p:attrName>style.visibility</p:attrName>
                                        </p:attrNameLst>
                                      </p:cBhvr>
                                      <p:to>
                                        <p:strVal val="visible"/>
                                      </p:to>
                                    </p:set>
                                    <p:animEffect transition="in" filter="dissolve">
                                      <p:cBhvr>
                                        <p:cTn id="18" dur="2000"/>
                                        <p:tgtEl>
                                          <p:spTgt spid="33793">
                                            <p:txEl>
                                              <p:pRg st="2" end="2"/>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3793">
                                            <p:txEl>
                                              <p:pRg st="3" end="3"/>
                                            </p:txEl>
                                          </p:spTgt>
                                        </p:tgtEl>
                                        <p:attrNameLst>
                                          <p:attrName>style.visibility</p:attrName>
                                        </p:attrNameLst>
                                      </p:cBhvr>
                                      <p:to>
                                        <p:strVal val="visible"/>
                                      </p:to>
                                    </p:set>
                                    <p:animEffect transition="in" filter="dissolve">
                                      <p:cBhvr>
                                        <p:cTn id="21" dur="2000"/>
                                        <p:tgtEl>
                                          <p:spTgt spid="33793">
                                            <p:txEl>
                                              <p:pRg st="3" end="3"/>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3793">
                                            <p:txEl>
                                              <p:pRg st="4" end="4"/>
                                            </p:txEl>
                                          </p:spTgt>
                                        </p:tgtEl>
                                        <p:attrNameLst>
                                          <p:attrName>style.visibility</p:attrName>
                                        </p:attrNameLst>
                                      </p:cBhvr>
                                      <p:to>
                                        <p:strVal val="visible"/>
                                      </p:to>
                                    </p:set>
                                    <p:animEffect transition="in" filter="dissolve">
                                      <p:cBhvr>
                                        <p:cTn id="24" dur="2000"/>
                                        <p:tgtEl>
                                          <p:spTgt spid="33793">
                                            <p:txEl>
                                              <p:pRg st="4" end="4"/>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3793">
                                            <p:txEl>
                                              <p:pRg st="5" end="5"/>
                                            </p:txEl>
                                          </p:spTgt>
                                        </p:tgtEl>
                                        <p:attrNameLst>
                                          <p:attrName>style.visibility</p:attrName>
                                        </p:attrNameLst>
                                      </p:cBhvr>
                                      <p:to>
                                        <p:strVal val="visible"/>
                                      </p:to>
                                    </p:set>
                                    <p:animEffect transition="in" filter="dissolve">
                                      <p:cBhvr>
                                        <p:cTn id="27" dur="2000"/>
                                        <p:tgtEl>
                                          <p:spTgt spid="33793">
                                            <p:txEl>
                                              <p:pRg st="5" end="5"/>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3793">
                                            <p:txEl>
                                              <p:pRg st="6" end="6"/>
                                            </p:txEl>
                                          </p:spTgt>
                                        </p:tgtEl>
                                        <p:attrNameLst>
                                          <p:attrName>style.visibility</p:attrName>
                                        </p:attrNameLst>
                                      </p:cBhvr>
                                      <p:to>
                                        <p:strVal val="visible"/>
                                      </p:to>
                                    </p:set>
                                    <p:animEffect transition="in" filter="dissolve">
                                      <p:cBhvr>
                                        <p:cTn id="30" dur="2000"/>
                                        <p:tgtEl>
                                          <p:spTgt spid="33793">
                                            <p:txEl>
                                              <p:pRg st="6" end="6"/>
                                            </p:txEl>
                                          </p:spTgt>
                                        </p:tgtEl>
                                      </p:cBhvr>
                                    </p:animEffect>
                                  </p:childTnLst>
                                </p:cTn>
                              </p:par>
                            </p:childTnLst>
                          </p:cTn>
                        </p:par>
                        <p:par>
                          <p:cTn id="31" fill="hold">
                            <p:stCondLst>
                              <p:cond delay="9000"/>
                            </p:stCondLst>
                            <p:childTnLst>
                              <p:par>
                                <p:cTn id="32" presetID="53" presetClass="entr" presetSubtype="0" fill="hold" nodeType="afterEffect">
                                  <p:stCondLst>
                                    <p:cond delay="0"/>
                                  </p:stCondLst>
                                  <p:childTnLst>
                                    <p:set>
                                      <p:cBhvr>
                                        <p:cTn id="33" dur="1" fill="hold">
                                          <p:stCondLst>
                                            <p:cond delay="0"/>
                                          </p:stCondLst>
                                        </p:cTn>
                                        <p:tgtEl>
                                          <p:spTgt spid="34817"/>
                                        </p:tgtEl>
                                        <p:attrNameLst>
                                          <p:attrName>style.visibility</p:attrName>
                                        </p:attrNameLst>
                                      </p:cBhvr>
                                      <p:to>
                                        <p:strVal val="visible"/>
                                      </p:to>
                                    </p:set>
                                    <p:anim calcmode="lin" valueType="num">
                                      <p:cBhvr>
                                        <p:cTn id="34" dur="1000" fill="hold"/>
                                        <p:tgtEl>
                                          <p:spTgt spid="34817"/>
                                        </p:tgtEl>
                                        <p:attrNameLst>
                                          <p:attrName>ppt_w</p:attrName>
                                        </p:attrNameLst>
                                      </p:cBhvr>
                                      <p:tavLst>
                                        <p:tav tm="0">
                                          <p:val>
                                            <p:fltVal val="0"/>
                                          </p:val>
                                        </p:tav>
                                        <p:tav tm="100000">
                                          <p:val>
                                            <p:strVal val="#ppt_w"/>
                                          </p:val>
                                        </p:tav>
                                      </p:tavLst>
                                    </p:anim>
                                    <p:anim calcmode="lin" valueType="num">
                                      <p:cBhvr>
                                        <p:cTn id="35" dur="1000" fill="hold"/>
                                        <p:tgtEl>
                                          <p:spTgt spid="34817"/>
                                        </p:tgtEl>
                                        <p:attrNameLst>
                                          <p:attrName>ppt_h</p:attrName>
                                        </p:attrNameLst>
                                      </p:cBhvr>
                                      <p:tavLst>
                                        <p:tav tm="0">
                                          <p:val>
                                            <p:fltVal val="0"/>
                                          </p:val>
                                        </p:tav>
                                        <p:tav tm="100000">
                                          <p:val>
                                            <p:strVal val="#ppt_h"/>
                                          </p:val>
                                        </p:tav>
                                      </p:tavLst>
                                    </p:anim>
                                    <p:animEffect transition="in" filter="fade">
                                      <p:cBhvr>
                                        <p:cTn id="36" dur="1000"/>
                                        <p:tgtEl>
                                          <p:spTgt spid="34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lstStyle/>
          <a:p>
            <a:r>
              <a:rPr lang="fr-FR" dirty="0">
                <a:solidFill>
                  <a:srgbClr val="7030A0"/>
                </a:solidFill>
                <a:latin typeface="Comic Sans MS" pitchFamily="66" charset="0"/>
              </a:rPr>
              <a:t>Voyage scolaire 2021 - 2022</a:t>
            </a:r>
            <a:br>
              <a:rPr lang="fr-FR" dirty="0"/>
            </a:br>
            <a:endParaRPr lang="fr-FR" dirty="0">
              <a:latin typeface="Comic Sans MS" pitchFamily="66" charset="0"/>
            </a:endParaRPr>
          </a:p>
        </p:txBody>
      </p:sp>
      <p:pic>
        <p:nvPicPr>
          <p:cNvPr id="5" name="11 indiana jones musique.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4419600" y="3276600"/>
            <a:ext cx="304800" cy="304800"/>
          </a:xfrm>
          <a:prstGeom prst="rect">
            <a:avLst/>
          </a:prstGeom>
        </p:spPr>
      </p:pic>
      <p:pic>
        <p:nvPicPr>
          <p:cNvPr id="6" name="CD audio 5">
            <a:hlinkClick r:id="" action="ppaction://media"/>
          </p:cNvPr>
          <p:cNvPicPr>
            <a:picLocks noRot="1" noChangeAspect="1"/>
          </p:cNvPicPr>
          <p:nvPr>
            <a:audioCd>
              <a:st track="1"/>
              <a:end track="1"/>
            </a:audioCd>
          </p:nvPr>
        </p:nvPicPr>
        <p:blipFill>
          <a:blip r:embed="rId7" cstate="print"/>
          <a:stretch>
            <a:fillRect/>
          </a:stretch>
        </p:blipFill>
        <p:spPr>
          <a:xfrm>
            <a:off x="4419600" y="3276600"/>
            <a:ext cx="304800" cy="304800"/>
          </a:xfrm>
          <a:prstGeom prst="rect">
            <a:avLst/>
          </a:prstGeom>
        </p:spPr>
      </p:pic>
      <p:pic>
        <p:nvPicPr>
          <p:cNvPr id="3" name="Imag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173421"/>
            <a:ext cx="4775200" cy="3581400"/>
          </a:xfrm>
          <a:prstGeom prst="rect">
            <a:avLst/>
          </a:prstGeom>
        </p:spPr>
      </p:pic>
      <p:pic>
        <p:nvPicPr>
          <p:cNvPr id="7" name="Imag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5200" y="4365104"/>
            <a:ext cx="4368800" cy="3276600"/>
          </a:xfrm>
          <a:prstGeom prst="rect">
            <a:avLst/>
          </a:prstGeom>
        </p:spPr>
      </p:pic>
      <p:pic>
        <p:nvPicPr>
          <p:cNvPr id="8" name="Pirates des CaraÃ¯bes - Musique complÃ¨t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267200" y="3124200"/>
            <a:ext cx="609600" cy="609600"/>
          </a:xfrm>
          <a:prstGeom prst="rect">
            <a:avLst/>
          </a:prstGeom>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3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audio>
              <p:cMediaNode showWhenStopped="0">
                <p:cTn id="22"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vol="80000" numSld="999" showWhenStopped="0">
                <p:cTn id="23"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43608" y="1844824"/>
            <a:ext cx="7279255" cy="1176630"/>
          </a:xfrm>
          <a:prstGeom prst="rect">
            <a:avLst/>
          </a:prstGeom>
        </p:spPr>
      </p:pic>
    </p:spTree>
    <p:extLst>
      <p:ext uri="{BB962C8B-B14F-4D97-AF65-F5344CB8AC3E}">
        <p14:creationId xmlns:p14="http://schemas.microsoft.com/office/powerpoint/2010/main" val="4181451333"/>
      </p:ext>
    </p:extLst>
  </p:cSld>
  <p:clrMapOvr>
    <a:masterClrMapping/>
  </p:clrMapOvr>
  <p:transition spd="slow" advClick="0" advTm="20000">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81A74C1-F75B-4636-823B-9703E89FBF99}"/>
              </a:ext>
            </a:extLst>
          </p:cNvPr>
          <p:cNvPicPr>
            <a:picLocks noChangeAspect="1"/>
          </p:cNvPicPr>
          <p:nvPr/>
        </p:nvPicPr>
        <p:blipFill>
          <a:blip r:embed="rId3"/>
          <a:stretch>
            <a:fillRect/>
          </a:stretch>
        </p:blipFill>
        <p:spPr>
          <a:xfrm>
            <a:off x="1003789" y="663961"/>
            <a:ext cx="7052320" cy="4983640"/>
          </a:xfrm>
          <a:prstGeom prst="rect">
            <a:avLst/>
          </a:prstGeom>
        </p:spPr>
      </p:pic>
      <p:sp>
        <p:nvSpPr>
          <p:cNvPr id="2" name="Titre 1"/>
          <p:cNvSpPr>
            <a:spLocks noGrp="1"/>
          </p:cNvSpPr>
          <p:nvPr>
            <p:ph type="ctrTitle"/>
          </p:nvPr>
        </p:nvSpPr>
        <p:spPr>
          <a:xfrm>
            <a:off x="1475656" y="219723"/>
            <a:ext cx="7412360" cy="1470025"/>
          </a:xfrm>
        </p:spPr>
        <p:txBody>
          <a:bodyPr/>
          <a:lstStyle/>
          <a:p>
            <a:r>
              <a:rPr lang="fr-FR" dirty="0">
                <a:solidFill>
                  <a:srgbClr val="7030A0"/>
                </a:solidFill>
                <a:latin typeface="Comic Sans MS" pitchFamily="66" charset="0"/>
              </a:rPr>
              <a:t>Quand ?</a:t>
            </a:r>
            <a:br>
              <a:rPr lang="fr-FR" dirty="0"/>
            </a:br>
            <a:endParaRPr lang="fr-FR" dirty="0">
              <a:latin typeface="Comic Sans MS" pitchFamily="66" charset="0"/>
            </a:endParaRPr>
          </a:p>
        </p:txBody>
      </p:sp>
      <p:sp>
        <p:nvSpPr>
          <p:cNvPr id="5" name="Titre 1"/>
          <p:cNvSpPr txBox="1">
            <a:spLocks/>
          </p:cNvSpPr>
          <p:nvPr/>
        </p:nvSpPr>
        <p:spPr>
          <a:xfrm>
            <a:off x="1115616" y="5013176"/>
            <a:ext cx="7772400" cy="1844824"/>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7030A0"/>
                </a:solidFill>
                <a:effectLst/>
                <a:uLnTx/>
                <a:uFillTx/>
                <a:latin typeface="Comic Sans MS" pitchFamily="66" charset="0"/>
                <a:ea typeface="+mj-ea"/>
                <a:cs typeface="+mj-cs"/>
              </a:rPr>
              <a:t>Du 19 au </a:t>
            </a:r>
            <a:r>
              <a:rPr lang="fr-FR" sz="4400" dirty="0">
                <a:solidFill>
                  <a:srgbClr val="7030A0"/>
                </a:solidFill>
                <a:latin typeface="Comic Sans MS" pitchFamily="66" charset="0"/>
                <a:ea typeface="+mj-ea"/>
                <a:cs typeface="+mj-cs"/>
              </a:rPr>
              <a:t>22</a:t>
            </a:r>
            <a:r>
              <a:rPr kumimoji="0" lang="fr-FR" sz="4400" b="0" i="0" u="none" strike="noStrike" kern="1200" cap="none" spc="0" normalizeH="0" baseline="0" noProof="0" dirty="0">
                <a:ln>
                  <a:noFill/>
                </a:ln>
                <a:solidFill>
                  <a:srgbClr val="7030A0"/>
                </a:solidFill>
                <a:effectLst/>
                <a:uLnTx/>
                <a:uFillTx/>
                <a:latin typeface="Comic Sans MS" pitchFamily="66" charset="0"/>
                <a:ea typeface="+mj-ea"/>
                <a:cs typeface="+mj-cs"/>
              </a:rPr>
              <a:t> octobre 2021 </a:t>
            </a:r>
            <a:endParaRPr kumimoji="0" lang="fr-FR"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8" name="ZoneTexte 7"/>
          <p:cNvSpPr txBox="1"/>
          <p:nvPr/>
        </p:nvSpPr>
        <p:spPr>
          <a:xfrm>
            <a:off x="179512" y="1340768"/>
            <a:ext cx="1008112" cy="646331"/>
          </a:xfrm>
          <a:prstGeom prst="rect">
            <a:avLst/>
          </a:prstGeom>
          <a:noFill/>
        </p:spPr>
        <p:txBody>
          <a:bodyPr wrap="square" rtlCol="0">
            <a:spAutoFit/>
          </a:bodyPr>
          <a:lstStyle/>
          <a:p>
            <a:pPr algn="ctr"/>
            <a:r>
              <a:rPr lang="fr-FR" dirty="0">
                <a:solidFill>
                  <a:srgbClr val="FF0000"/>
                </a:solidFill>
              </a:rPr>
              <a:t>Semaine</a:t>
            </a:r>
          </a:p>
          <a:p>
            <a:pPr algn="ctr"/>
            <a:r>
              <a:rPr lang="fr-FR" dirty="0">
                <a:solidFill>
                  <a:srgbClr val="FF0000"/>
                </a:solidFill>
              </a:rPr>
              <a:t>42 </a:t>
            </a:r>
          </a:p>
        </p:txBody>
      </p:sp>
      <p:sp>
        <p:nvSpPr>
          <p:cNvPr id="6" name="Rectangle 5"/>
          <p:cNvSpPr/>
          <p:nvPr/>
        </p:nvSpPr>
        <p:spPr>
          <a:xfrm>
            <a:off x="2051720" y="2518316"/>
            <a:ext cx="257168" cy="49457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p:cNvCxnSpPr>
            <a:cxnSpLocks/>
          </p:cNvCxnSpPr>
          <p:nvPr/>
        </p:nvCxnSpPr>
        <p:spPr>
          <a:xfrm>
            <a:off x="827584" y="1987099"/>
            <a:ext cx="1184317" cy="778502"/>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p:bldP spid="8"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lstStyle/>
          <a:p>
            <a:r>
              <a:rPr lang="fr-FR" dirty="0">
                <a:solidFill>
                  <a:srgbClr val="7030A0"/>
                </a:solidFill>
                <a:latin typeface="Comic Sans MS" pitchFamily="66" charset="0"/>
              </a:rPr>
              <a:t>Où ?</a:t>
            </a:r>
            <a:br>
              <a:rPr lang="fr-FR" dirty="0"/>
            </a:br>
            <a:endParaRPr lang="fr-FR" dirty="0">
              <a:latin typeface="Comic Sans MS" pitchFamily="66" charset="0"/>
            </a:endParaRPr>
          </a:p>
        </p:txBody>
      </p:sp>
      <p:pic>
        <p:nvPicPr>
          <p:cNvPr id="14338" name="Picture 2" descr="Résultat de recherche d'images pour &quot;perigord noir paysage&quot;"/>
          <p:cNvPicPr>
            <a:picLocks noChangeAspect="1" noChangeArrowheads="1"/>
          </p:cNvPicPr>
          <p:nvPr/>
        </p:nvPicPr>
        <p:blipFill>
          <a:blip r:embed="rId2" cstate="print"/>
          <a:srcRect/>
          <a:stretch>
            <a:fillRect/>
          </a:stretch>
        </p:blipFill>
        <p:spPr bwMode="auto">
          <a:xfrm>
            <a:off x="2411760" y="1196752"/>
            <a:ext cx="4762500" cy="3438526"/>
          </a:xfrm>
          <a:prstGeom prst="rect">
            <a:avLst/>
          </a:prstGeom>
          <a:noFill/>
        </p:spPr>
      </p:pic>
      <p:sp>
        <p:nvSpPr>
          <p:cNvPr id="5" name="Titre 1"/>
          <p:cNvSpPr txBox="1">
            <a:spLocks/>
          </p:cNvSpPr>
          <p:nvPr/>
        </p:nvSpPr>
        <p:spPr>
          <a:xfrm>
            <a:off x="755576" y="4941168"/>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7030A0"/>
                </a:solidFill>
                <a:effectLst/>
                <a:uLnTx/>
                <a:uFillTx/>
                <a:latin typeface="Comic Sans MS" pitchFamily="66" charset="0"/>
                <a:ea typeface="+mj-ea"/>
                <a:cs typeface="+mj-cs"/>
              </a:rPr>
              <a:t>Dans le Périgord</a:t>
            </a:r>
            <a:endParaRPr kumimoji="0" lang="fr-FR"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0"/>
                                        <p:tgtEl>
                                          <p:spTgt spid="2"/>
                                        </p:tgtEl>
                                      </p:cBhvr>
                                    </p:animEffect>
                                  </p:childTnLst>
                                </p:cTn>
                              </p:par>
                            </p:childTnLst>
                          </p:cTn>
                        </p:par>
                        <p:par>
                          <p:cTn id="8" fill="hold">
                            <p:stCondLst>
                              <p:cond delay="5000"/>
                            </p:stCondLst>
                            <p:childTnLst>
                              <p:par>
                                <p:cTn id="9" presetID="6" presetClass="emph" presetSubtype="0" fill="hold" nodeType="afterEffect">
                                  <p:stCondLst>
                                    <p:cond delay="0"/>
                                  </p:stCondLst>
                                  <p:childTnLst>
                                    <p:animScale>
                                      <p:cBhvr>
                                        <p:cTn id="10" dur="5000" fill="hold"/>
                                        <p:tgtEl>
                                          <p:spTgt spid="14338"/>
                                        </p:tgtEl>
                                      </p:cBhvr>
                                      <p:by x="150000" y="150000"/>
                                    </p:animScale>
                                  </p:childTnLst>
                                </p:cTn>
                              </p:par>
                            </p:childTnLst>
                          </p:cTn>
                        </p:par>
                        <p:par>
                          <p:cTn id="11" fill="hold">
                            <p:stCondLst>
                              <p:cond delay="10000"/>
                            </p:stCondLst>
                            <p:childTnLst>
                              <p:par>
                                <p:cTn id="12" presetID="2" presetClass="entr" presetSubtype="4" fill="hold" grpId="1"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normAutofit fontScale="90000"/>
          </a:bodyPr>
          <a:lstStyle/>
          <a:p>
            <a:r>
              <a:rPr lang="fr-FR" dirty="0">
                <a:solidFill>
                  <a:srgbClr val="7030A0"/>
                </a:solidFill>
                <a:latin typeface="Comic Sans MS" pitchFamily="66" charset="0"/>
              </a:rPr>
              <a:t>Quel centre d’hébergement ?</a:t>
            </a:r>
            <a:br>
              <a:rPr lang="fr-FR" dirty="0"/>
            </a:br>
            <a:endParaRPr lang="fr-FR" dirty="0">
              <a:latin typeface="Comic Sans MS" pitchFamily="66" charset="0"/>
            </a:endParaRPr>
          </a:p>
        </p:txBody>
      </p:sp>
      <p:sp>
        <p:nvSpPr>
          <p:cNvPr id="5" name="Titre 1"/>
          <p:cNvSpPr txBox="1">
            <a:spLocks/>
          </p:cNvSpPr>
          <p:nvPr/>
        </p:nvSpPr>
        <p:spPr>
          <a:xfrm>
            <a:off x="1115616" y="5013176"/>
            <a:ext cx="7772400" cy="1844824"/>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6" name="ZoneTexte 5"/>
          <p:cNvSpPr txBox="1"/>
          <p:nvPr/>
        </p:nvSpPr>
        <p:spPr>
          <a:xfrm>
            <a:off x="741900" y="1748423"/>
            <a:ext cx="7416824" cy="1200329"/>
          </a:xfrm>
          <a:prstGeom prst="rect">
            <a:avLst/>
          </a:prstGeom>
          <a:noFill/>
        </p:spPr>
        <p:txBody>
          <a:bodyPr wrap="square" rtlCol="0">
            <a:spAutoFit/>
          </a:bodyPr>
          <a:lstStyle/>
          <a:p>
            <a:pPr algn="ctr"/>
            <a:r>
              <a:rPr lang="fr-FR" dirty="0">
                <a:latin typeface="Comic Sans MS" pitchFamily="66" charset="0"/>
              </a:rPr>
              <a:t>Centre International de Séjour « Le </a:t>
            </a:r>
            <a:r>
              <a:rPr lang="fr-FR" dirty="0" err="1">
                <a:latin typeface="Comic Sans MS" pitchFamily="66" charset="0"/>
              </a:rPr>
              <a:t>Bleufond</a:t>
            </a:r>
            <a:r>
              <a:rPr lang="fr-FR" dirty="0">
                <a:latin typeface="Comic Sans MS" pitchFamily="66" charset="0"/>
              </a:rPr>
              <a:t> » à Montignac-sur-Lascaux.</a:t>
            </a:r>
          </a:p>
          <a:p>
            <a:pPr algn="ctr"/>
            <a:endParaRPr lang="fr-FR" dirty="0">
              <a:latin typeface="Comic Sans MS" pitchFamily="66" charset="0"/>
            </a:endParaRPr>
          </a:p>
          <a:p>
            <a:pPr algn="ctr"/>
            <a:r>
              <a:rPr lang="fr-FR" dirty="0">
                <a:latin typeface="Comic Sans MS" pitchFamily="66" charset="0"/>
              </a:rPr>
              <a:t>Les enfants sont logés dans des chambres à lits multiples.</a:t>
            </a:r>
          </a:p>
        </p:txBody>
      </p:sp>
      <p:sp>
        <p:nvSpPr>
          <p:cNvPr id="23553" name="Rectangle 1"/>
          <p:cNvSpPr>
            <a:spLocks noChangeArrowheads="1"/>
          </p:cNvSpPr>
          <p:nvPr/>
        </p:nvSpPr>
        <p:spPr bwMode="auto">
          <a:xfrm>
            <a:off x="579046" y="3379882"/>
            <a:ext cx="558011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a:ln>
                  <a:noFill/>
                </a:ln>
                <a:solidFill>
                  <a:schemeClr val="tx1"/>
                </a:solidFill>
                <a:effectLst/>
                <a:latin typeface="Arial" pitchFamily="34" charset="0"/>
                <a:ea typeface="Calibri" pitchFamily="34" charset="0"/>
                <a:cs typeface="Arial" pitchFamily="34" charset="0"/>
              </a:rPr>
              <a:t>« Les enfants sont logés en chambres de 6, 8, 10 lits avec sanitaires, douches à proximité,</a:t>
            </a:r>
            <a:endParaRPr kumimoji="0" lang="fr-FR"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a:ln>
                  <a:noFill/>
                </a:ln>
                <a:solidFill>
                  <a:schemeClr val="tx1"/>
                </a:solidFill>
                <a:effectLst/>
                <a:latin typeface="Arial" pitchFamily="34" charset="0"/>
                <a:ea typeface="Calibri" pitchFamily="34" charset="0"/>
                <a:cs typeface="Arial" pitchFamily="34" charset="0"/>
              </a:rPr>
              <a:t>réparties sur un bâtiment de deux étages avec ascenseur. »</a:t>
            </a:r>
            <a:endParaRPr kumimoji="0" lang="fr-FR" sz="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a:ln>
                  <a:noFill/>
                </a:ln>
                <a:solidFill>
                  <a:srgbClr val="FF0000"/>
                </a:solidFill>
                <a:effectLst/>
                <a:latin typeface="Arial" pitchFamily="34" charset="0"/>
                <a:ea typeface="Calibri" pitchFamily="34" charset="0"/>
                <a:cs typeface="Arial" pitchFamily="34" charset="0"/>
              </a:rPr>
              <a:t>Nous avons 2 secteurs réservés pour notre école. Nous allons prévoir la répartition des chambres de filles et de garçons avant le départ. Nous placerons des chambres d’adultes dans chaque secteur. Chaque adulte accompagnateur sera responsable de 1 à 2 chambres d’enfants.</a:t>
            </a:r>
            <a:endParaRPr kumimoji="0" lang="fr-FR" sz="1800" b="0" i="0" u="none" strike="noStrike" cap="none" normalizeH="0" baseline="0" dirty="0">
              <a:ln>
                <a:noFill/>
              </a:ln>
              <a:solidFill>
                <a:schemeClr val="tx1"/>
              </a:solidFill>
              <a:effectLst/>
              <a:latin typeface="Arial" pitchFamily="34" charset="0"/>
              <a:cs typeface="Arial" pitchFamily="34"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4234" y="4653136"/>
            <a:ext cx="2760187" cy="2070140"/>
          </a:xfrm>
          <a:prstGeom prst="rect">
            <a:avLst/>
          </a:prstGeom>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3553"/>
                                        </p:tgtEl>
                                        <p:attrNameLst>
                                          <p:attrName>style.visibility</p:attrName>
                                        </p:attrNameLst>
                                      </p:cBhvr>
                                      <p:to>
                                        <p:strVal val="visible"/>
                                      </p:to>
                                    </p:set>
                                    <p:animEffect transition="in" filter="randombar(horizontal)">
                                      <p:cBhvr>
                                        <p:cTn id="15" dur="500"/>
                                        <p:tgtEl>
                                          <p:spTgt spid="23553"/>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35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normAutofit/>
          </a:bodyPr>
          <a:lstStyle/>
          <a:p>
            <a:r>
              <a:rPr lang="fr-FR" dirty="0">
                <a:solidFill>
                  <a:srgbClr val="7030A0"/>
                </a:solidFill>
                <a:latin typeface="Comic Sans MS" pitchFamily="66" charset="0"/>
              </a:rPr>
              <a:t>Que faut-il prévoir ?</a:t>
            </a:r>
            <a:br>
              <a:rPr lang="fr-FR" dirty="0"/>
            </a:br>
            <a:endParaRPr lang="fr-FR" dirty="0">
              <a:latin typeface="Comic Sans MS" pitchFamily="66" charset="0"/>
            </a:endParaRPr>
          </a:p>
        </p:txBody>
      </p:sp>
      <p:sp>
        <p:nvSpPr>
          <p:cNvPr id="5" name="Titre 1"/>
          <p:cNvSpPr txBox="1">
            <a:spLocks/>
          </p:cNvSpPr>
          <p:nvPr/>
        </p:nvSpPr>
        <p:spPr>
          <a:xfrm>
            <a:off x="1115616" y="5013176"/>
            <a:ext cx="7772400" cy="1844824"/>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fr-FR"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sp>
        <p:nvSpPr>
          <p:cNvPr id="4" name="Titre 1"/>
          <p:cNvSpPr txBox="1">
            <a:spLocks/>
          </p:cNvSpPr>
          <p:nvPr/>
        </p:nvSpPr>
        <p:spPr>
          <a:xfrm>
            <a:off x="899592" y="1340768"/>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ysClr val="windowText" lastClr="000000"/>
                </a:solidFill>
                <a:effectLst/>
                <a:uLnTx/>
                <a:uFillTx/>
                <a:latin typeface="Comic Sans MS" pitchFamily="66" charset="0"/>
                <a:ea typeface="+mj-ea"/>
                <a:cs typeface="+mj-cs"/>
              </a:rPr>
              <a:t>Le trousseau …</a:t>
            </a:r>
          </a:p>
        </p:txBody>
      </p:sp>
      <p:pic>
        <p:nvPicPr>
          <p:cNvPr id="21506" name="Picture 2"/>
          <p:cNvPicPr>
            <a:picLocks noChangeAspect="1" noChangeArrowheads="1"/>
          </p:cNvPicPr>
          <p:nvPr/>
        </p:nvPicPr>
        <p:blipFill>
          <a:blip r:embed="rId3" cstate="print"/>
          <a:srcRect/>
          <a:stretch>
            <a:fillRect/>
          </a:stretch>
        </p:blipFill>
        <p:spPr bwMode="auto">
          <a:xfrm>
            <a:off x="6876256" y="1988840"/>
            <a:ext cx="1752600" cy="1114425"/>
          </a:xfrm>
          <a:prstGeom prst="rect">
            <a:avLst/>
          </a:prstGeom>
          <a:noFill/>
          <a:ln w="9525">
            <a:noFill/>
            <a:miter lim="800000"/>
            <a:headEnd/>
            <a:tailEnd/>
          </a:ln>
        </p:spPr>
      </p:pic>
      <p:sp>
        <p:nvSpPr>
          <p:cNvPr id="8" name="ZoneTexte 7"/>
          <p:cNvSpPr txBox="1"/>
          <p:nvPr/>
        </p:nvSpPr>
        <p:spPr>
          <a:xfrm>
            <a:off x="1115616" y="3212976"/>
            <a:ext cx="6984776" cy="1323439"/>
          </a:xfrm>
          <a:prstGeom prst="rect">
            <a:avLst/>
          </a:prstGeom>
          <a:noFill/>
        </p:spPr>
        <p:txBody>
          <a:bodyPr wrap="square" rtlCol="0">
            <a:spAutoFit/>
          </a:bodyPr>
          <a:lstStyle/>
          <a:p>
            <a:pPr algn="just"/>
            <a:r>
              <a:rPr lang="fr-FR" sz="2000" dirty="0">
                <a:latin typeface="Comic Sans MS" pitchFamily="66" charset="0"/>
              </a:rPr>
              <a:t>Les draps ne sont pas fournis. Prévoir des duvets, un pyjama.</a:t>
            </a:r>
          </a:p>
          <a:p>
            <a:r>
              <a:rPr lang="fr-FR" sz="2000" dirty="0">
                <a:latin typeface="Comic Sans MS" pitchFamily="66" charset="0"/>
              </a:rPr>
              <a:t>Prévoir aussi des serviettes de table et les serviettes de toilette.</a:t>
            </a:r>
          </a:p>
        </p:txBody>
      </p:sp>
      <p:sp>
        <p:nvSpPr>
          <p:cNvPr id="9" name="ZoneTexte 8"/>
          <p:cNvSpPr txBox="1"/>
          <p:nvPr/>
        </p:nvSpPr>
        <p:spPr>
          <a:xfrm>
            <a:off x="1115616" y="4582832"/>
            <a:ext cx="6840760" cy="1015663"/>
          </a:xfrm>
          <a:prstGeom prst="rect">
            <a:avLst/>
          </a:prstGeom>
          <a:noFill/>
        </p:spPr>
        <p:txBody>
          <a:bodyPr wrap="square" rtlCol="0">
            <a:spAutoFit/>
          </a:bodyPr>
          <a:lstStyle/>
          <a:p>
            <a:pPr algn="just"/>
            <a:r>
              <a:rPr lang="fr-FR" sz="2000" dirty="0">
                <a:latin typeface="Comic Sans MS" pitchFamily="66" charset="0"/>
              </a:rPr>
              <a:t>Apporter un vêtement de pluie, deux paires de chaussures (baskets pour la marche + bottes) et une casquette.</a:t>
            </a:r>
          </a:p>
        </p:txBody>
      </p:sp>
      <p:sp>
        <p:nvSpPr>
          <p:cNvPr id="10" name="ZoneTexte 9"/>
          <p:cNvSpPr txBox="1"/>
          <p:nvPr/>
        </p:nvSpPr>
        <p:spPr>
          <a:xfrm>
            <a:off x="1151620" y="5674896"/>
            <a:ext cx="6768752" cy="707886"/>
          </a:xfrm>
          <a:prstGeom prst="rect">
            <a:avLst/>
          </a:prstGeom>
          <a:noFill/>
        </p:spPr>
        <p:txBody>
          <a:bodyPr wrap="square" rtlCol="0">
            <a:spAutoFit/>
          </a:bodyPr>
          <a:lstStyle/>
          <a:p>
            <a:pPr algn="just"/>
            <a:r>
              <a:rPr lang="fr-FR" sz="2000" dirty="0">
                <a:latin typeface="Comic Sans MS" pitchFamily="66" charset="0"/>
              </a:rPr>
              <a:t>Ne pas surcharger les bagages : une tenue par jour suffit</a:t>
            </a:r>
            <a:r>
              <a:rPr lang="fr-FR" dirty="0">
                <a:latin typeface="Comic Sans MS" pitchFamily="66" charset="0"/>
              </a:rPr>
              <a:t>.</a:t>
            </a:r>
          </a:p>
        </p:txBody>
      </p:sp>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out)">
                                      <p:cBhvr>
                                        <p:cTn id="10" dur="3000"/>
                                        <p:tgtEl>
                                          <p:spTgt spid="4"/>
                                        </p:tgtEl>
                                      </p:cBhvr>
                                    </p:animEffect>
                                  </p:childTnLst>
                                </p:cTn>
                              </p:par>
                            </p:childTnLst>
                          </p:cTn>
                        </p:par>
                        <p:par>
                          <p:cTn id="11" fill="hold">
                            <p:stCondLst>
                              <p:cond delay="3000"/>
                            </p:stCondLst>
                            <p:childTnLst>
                              <p:par>
                                <p:cTn id="12" presetID="10" presetClass="path" presetSubtype="0" accel="50000" decel="50000" fill="hold" nodeType="afterEffect">
                                  <p:stCondLst>
                                    <p:cond delay="0"/>
                                  </p:stCondLst>
                                  <p:childTnLst>
                                    <p:animMotion origin="layout" path="M 0 0  L 0.073 -0.09724  L 0.177 -0.09724  L 0.25 0  L 0.25 0.13854  L 0.177 0.23578  L 0.073 0.23578  L 0 0.13854  L 0 0  Z" pathEditMode="relative" ptsTypes="">
                                      <p:cBhvr>
                                        <p:cTn id="13" dur="2000" fill="hold"/>
                                        <p:tgtEl>
                                          <p:spTgt spid="21506"/>
                                        </p:tgtEl>
                                        <p:attrNameLst>
                                          <p:attrName>ppt_x</p:attrName>
                                          <p:attrName>ppt_y</p:attrName>
                                        </p:attrNameLst>
                                      </p:cBhvr>
                                    </p:animMotion>
                                  </p:childTnLst>
                                </p:cTn>
                              </p:par>
                            </p:childTnLst>
                          </p:cTn>
                        </p:par>
                        <p:par>
                          <p:cTn id="14" fill="hold">
                            <p:stCondLst>
                              <p:cond delay="5000"/>
                            </p:stCondLst>
                            <p:childTnLst>
                              <p:par>
                                <p:cTn id="15" presetID="1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3000"/>
                                        <p:tgtEl>
                                          <p:spTgt spid="8"/>
                                        </p:tgtEl>
                                      </p:cBhvr>
                                    </p:animEffect>
                                  </p:childTnLst>
                                </p:cTn>
                              </p:par>
                            </p:childTnLst>
                          </p:cTn>
                        </p:par>
                        <p:par>
                          <p:cTn id="18" fill="hold">
                            <p:stCondLst>
                              <p:cond delay="8000"/>
                            </p:stCondLst>
                            <p:childTnLst>
                              <p:par>
                                <p:cTn id="19" presetID="1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lide(fromBottom)">
                                      <p:cBhvr>
                                        <p:cTn id="21" dur="3000"/>
                                        <p:tgtEl>
                                          <p:spTgt spid="9"/>
                                        </p:tgtEl>
                                      </p:cBhvr>
                                    </p:animEffect>
                                  </p:childTnLst>
                                </p:cTn>
                              </p:par>
                            </p:childTnLst>
                          </p:cTn>
                        </p:par>
                        <p:par>
                          <p:cTn id="22" fill="hold">
                            <p:stCondLst>
                              <p:cond delay="11000"/>
                            </p:stCondLst>
                            <p:childTnLst>
                              <p:par>
                                <p:cTn id="23" presetID="7"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0" fill="hold"/>
                                        <p:tgtEl>
                                          <p:spTgt spid="10"/>
                                        </p:tgtEl>
                                        <p:attrNameLst>
                                          <p:attrName>ppt_x</p:attrName>
                                        </p:attrNameLst>
                                      </p:cBhvr>
                                      <p:tavLst>
                                        <p:tav tm="0">
                                          <p:val>
                                            <p:strVal val="#ppt_x"/>
                                          </p:val>
                                        </p:tav>
                                        <p:tav tm="100000">
                                          <p:val>
                                            <p:strVal val="#ppt_x"/>
                                          </p:val>
                                        </p:tav>
                                      </p:tavLst>
                                    </p:anim>
                                    <p:anim calcmode="lin" valueType="num">
                                      <p:cBhvr additive="base">
                                        <p:cTn id="26"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044624" y="498066"/>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ysClr val="windowText" lastClr="000000"/>
                </a:solidFill>
                <a:effectLst/>
                <a:uLnTx/>
                <a:uFillTx/>
                <a:latin typeface="Comic Sans MS" pitchFamily="66" charset="0"/>
                <a:ea typeface="+mj-ea"/>
                <a:cs typeface="+mj-cs"/>
              </a:rPr>
              <a:t>Les bagages</a:t>
            </a:r>
          </a:p>
        </p:txBody>
      </p:sp>
      <p:pic>
        <p:nvPicPr>
          <p:cNvPr id="19459" name="Picture 3" descr="Résultat de recherche d'images pour &quot;bagages&quot;"/>
          <p:cNvPicPr>
            <a:picLocks noChangeAspect="1" noChangeArrowheads="1"/>
          </p:cNvPicPr>
          <p:nvPr/>
        </p:nvPicPr>
        <p:blipFill>
          <a:blip r:embed="rId3" cstate="print"/>
          <a:srcRect/>
          <a:stretch>
            <a:fillRect/>
          </a:stretch>
        </p:blipFill>
        <p:spPr bwMode="auto">
          <a:xfrm>
            <a:off x="6228184" y="1302988"/>
            <a:ext cx="2088232" cy="1840079"/>
          </a:xfrm>
          <a:prstGeom prst="rect">
            <a:avLst/>
          </a:prstGeom>
          <a:noFill/>
        </p:spPr>
      </p:pic>
      <p:sp>
        <p:nvSpPr>
          <p:cNvPr id="7" name="ZoneTexte 6"/>
          <p:cNvSpPr txBox="1"/>
          <p:nvPr/>
        </p:nvSpPr>
        <p:spPr>
          <a:xfrm>
            <a:off x="683568" y="3212976"/>
            <a:ext cx="6984776" cy="3323987"/>
          </a:xfrm>
          <a:prstGeom prst="rect">
            <a:avLst/>
          </a:prstGeom>
          <a:noFill/>
        </p:spPr>
        <p:txBody>
          <a:bodyPr wrap="square" rtlCol="0">
            <a:spAutoFit/>
          </a:bodyPr>
          <a:lstStyle/>
          <a:p>
            <a:pPr algn="just"/>
            <a:r>
              <a:rPr lang="fr-FR" sz="2000" dirty="0">
                <a:latin typeface="Comic Sans MS" pitchFamily="66" charset="0"/>
              </a:rPr>
              <a:t>Ne laissez pas de médicaments dans les bagages. Confiez-les à un enseignant avec une ordonnance.</a:t>
            </a:r>
          </a:p>
          <a:p>
            <a:pPr algn="just"/>
            <a:endParaRPr lang="fr-FR" sz="2000" dirty="0">
              <a:latin typeface="Comic Sans MS" pitchFamily="66" charset="0"/>
            </a:endParaRPr>
          </a:p>
          <a:p>
            <a:pPr algn="just"/>
            <a:r>
              <a:rPr lang="fr-FR" sz="2000" dirty="0">
                <a:latin typeface="Comic Sans MS" pitchFamily="66" charset="0"/>
              </a:rPr>
              <a:t>Remplissez soigneusement la fiche sanitaire et lisez attentivement les recommandations pour le trousseau.</a:t>
            </a:r>
          </a:p>
          <a:p>
            <a:pPr algn="just"/>
            <a:endParaRPr lang="fr-FR" sz="2000" dirty="0">
              <a:latin typeface="Comic Sans MS" pitchFamily="66" charset="0"/>
            </a:endParaRPr>
          </a:p>
          <a:p>
            <a:pPr algn="just"/>
            <a:r>
              <a:rPr lang="fr-FR" sz="2000" dirty="0">
                <a:latin typeface="Comic Sans MS" pitchFamily="66" charset="0"/>
              </a:rPr>
              <a:t>Ne placez pas de friandises dans les bagages, ni de jeux vidéos. Préférez les petits jeux collectifs, les livres.</a:t>
            </a:r>
          </a:p>
          <a:p>
            <a:pPr algn="just"/>
            <a:endParaRPr lang="fr-FR" sz="2000" dirty="0">
              <a:latin typeface="Comic Sans MS" pitchFamily="66" charset="0"/>
            </a:endParaRPr>
          </a:p>
          <a:p>
            <a:pPr algn="ctr"/>
            <a:r>
              <a:rPr lang="fr-FR" sz="3000" dirty="0">
                <a:latin typeface="Comic Sans MS" pitchFamily="66" charset="0"/>
              </a:rPr>
              <a:t>Ne surchargez pas les bagages.</a:t>
            </a:r>
          </a:p>
        </p:txBody>
      </p:sp>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 0  C 0.069 0  0.125 0.0746  0.125 0.16651  C 0.125 0.25843  0.069 0.33302  0 0.33302  C -0.069 0.33302  -0.125 0.25843  -0.125 0.16651  C -0.125 0.0746  -0.069 0  0 0  Z" pathEditMode="relative" ptsTypes="">
                                      <p:cBhvr>
                                        <p:cTn id="6" dur="2000" fill="hold"/>
                                        <p:tgtEl>
                                          <p:spTgt spid="19459"/>
                                        </p:tgtEl>
                                        <p:attrNameLst>
                                          <p:attrName>ppt_x</p:attrName>
                                          <p:attrName>ppt_y</p:attrName>
                                        </p:attrNameLst>
                                      </p:cBhvr>
                                    </p:animMotion>
                                  </p:childTnLst>
                                </p:cTn>
                              </p:par>
                            </p:childTnLst>
                          </p:cTn>
                        </p:par>
                        <p:par>
                          <p:cTn id="7" fill="hold">
                            <p:stCondLst>
                              <p:cond delay="2000"/>
                            </p:stCondLst>
                            <p:childTnLst>
                              <p:par>
                                <p:cTn id="8" presetID="18" presetClass="emph" presetSubtype="0" fill="hold" grpId="0" nodeType="afterEffect">
                                  <p:stCondLst>
                                    <p:cond delay="0"/>
                                  </p:stCondLst>
                                  <p:iterate type="lt">
                                    <p:tmPct val="4000"/>
                                  </p:iterate>
                                  <p:childTnLst>
                                    <p:set>
                                      <p:cBhvr override="childStyle">
                                        <p:cTn id="9" dur="2000" fill="hold"/>
                                        <p:tgtEl>
                                          <p:spTgt spid="4"/>
                                        </p:tgtEl>
                                        <p:attrNameLst>
                                          <p:attrName>style.textDecorationUnderline</p:attrName>
                                        </p:attrNameLst>
                                      </p:cBhvr>
                                      <p:to>
                                        <p:strVal val="true"/>
                                      </p:to>
                                    </p:set>
                                  </p:childTnLst>
                                </p:cTn>
                              </p:par>
                            </p:childTnLst>
                          </p:cTn>
                        </p:par>
                        <p:par>
                          <p:cTn id="10" fill="hold">
                            <p:stCondLst>
                              <p:cond delay="4720"/>
                            </p:stCondLst>
                            <p:childTnLst>
                              <p:par>
                                <p:cTn id="11" presetID="12" presetClass="entr" presetSubtype="4"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slide(fromBottom)">
                                      <p:cBhvr>
                                        <p:cTn id="13" dur="5000"/>
                                        <p:tgtEl>
                                          <p:spTgt spid="7">
                                            <p:txEl>
                                              <p:pRg st="0" end="0"/>
                                            </p:txEl>
                                          </p:spTgt>
                                        </p:tgtEl>
                                      </p:cBhvr>
                                    </p:animEffect>
                                  </p:childTnLst>
                                </p:cTn>
                              </p:par>
                            </p:childTnLst>
                          </p:cTn>
                        </p:par>
                        <p:par>
                          <p:cTn id="14" fill="hold">
                            <p:stCondLst>
                              <p:cond delay="9720"/>
                            </p:stCondLst>
                            <p:childTnLst>
                              <p:par>
                                <p:cTn id="15" presetID="12" presetClass="entr" presetSubtype="4"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slide(fromBottom)">
                                      <p:cBhvr>
                                        <p:cTn id="17" dur="5000"/>
                                        <p:tgtEl>
                                          <p:spTgt spid="7">
                                            <p:txEl>
                                              <p:pRg st="2" end="2"/>
                                            </p:txEl>
                                          </p:spTgt>
                                        </p:tgtEl>
                                      </p:cBhvr>
                                    </p:animEffect>
                                  </p:childTnLst>
                                </p:cTn>
                              </p:par>
                            </p:childTnLst>
                          </p:cTn>
                        </p:par>
                        <p:par>
                          <p:cTn id="18" fill="hold">
                            <p:stCondLst>
                              <p:cond delay="14720"/>
                            </p:stCondLst>
                            <p:childTnLst>
                              <p:par>
                                <p:cTn id="19" presetID="12" presetClass="entr" presetSubtype="4" fill="hold" nodeType="after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slide(fromBottom)">
                                      <p:cBhvr>
                                        <p:cTn id="21" dur="5000"/>
                                        <p:tgtEl>
                                          <p:spTgt spid="7">
                                            <p:txEl>
                                              <p:pRg st="4" end="4"/>
                                            </p:txEl>
                                          </p:spTgt>
                                        </p:tgtEl>
                                      </p:cBhvr>
                                    </p:animEffect>
                                  </p:childTnLst>
                                </p:cTn>
                              </p:par>
                            </p:childTnLst>
                          </p:cTn>
                        </p:par>
                        <p:par>
                          <p:cTn id="22" fill="hold">
                            <p:stCondLst>
                              <p:cond delay="19720"/>
                            </p:stCondLst>
                            <p:childTnLst>
                              <p:par>
                                <p:cTn id="23" presetID="53" presetClass="entr" presetSubtype="0" fill="hold" nodeType="after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p:cTn id="25"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404664"/>
            <a:ext cx="7772400" cy="1470025"/>
          </a:xfrm>
        </p:spPr>
        <p:txBody>
          <a:bodyPr/>
          <a:lstStyle/>
          <a:p>
            <a:r>
              <a:rPr lang="fr-FR" dirty="0">
                <a:solidFill>
                  <a:srgbClr val="7030A0"/>
                </a:solidFill>
                <a:latin typeface="Comic Sans MS" pitchFamily="66" charset="0"/>
              </a:rPr>
              <a:t>Qui ?</a:t>
            </a:r>
            <a:br>
              <a:rPr lang="fr-FR" dirty="0"/>
            </a:br>
            <a:endParaRPr lang="fr-FR" dirty="0">
              <a:latin typeface="Comic Sans MS" pitchFamily="66" charset="0"/>
            </a:endParaRPr>
          </a:p>
        </p:txBody>
      </p:sp>
      <p:sp>
        <p:nvSpPr>
          <p:cNvPr id="5" name="Titre 1"/>
          <p:cNvSpPr txBox="1">
            <a:spLocks/>
          </p:cNvSpPr>
          <p:nvPr/>
        </p:nvSpPr>
        <p:spPr>
          <a:xfrm>
            <a:off x="683568" y="1556792"/>
            <a:ext cx="7772400" cy="1470025"/>
          </a:xfrm>
          <a:prstGeom prst="rect">
            <a:avLst/>
          </a:prstGeom>
        </p:spPr>
        <p:txBody>
          <a:bodyPr vert="horz" lIns="91440" tIns="45720" rIns="91440" bIns="45720" rtlCol="0" anchor="ctr">
            <a:normAutofit/>
          </a:bodyPr>
          <a:lstStyle/>
          <a:p>
            <a:pPr algn="ctr">
              <a:spcBef>
                <a:spcPct val="0"/>
              </a:spcBef>
            </a:pPr>
            <a:r>
              <a:rPr lang="fr-FR" sz="4400" dirty="0">
                <a:latin typeface="Comic Sans MS" pitchFamily="66" charset="0"/>
                <a:ea typeface="+mj-ea"/>
                <a:cs typeface="+mj-cs"/>
              </a:rPr>
              <a:t>Les CE2, CM1 et CM2</a:t>
            </a:r>
          </a:p>
        </p:txBody>
      </p:sp>
      <p:sp>
        <p:nvSpPr>
          <p:cNvPr id="6" name="Titre 1"/>
          <p:cNvSpPr txBox="1">
            <a:spLocks/>
          </p:cNvSpPr>
          <p:nvPr/>
        </p:nvSpPr>
        <p:spPr>
          <a:xfrm>
            <a:off x="827584" y="3501008"/>
            <a:ext cx="7772400" cy="1470025"/>
          </a:xfrm>
          <a:prstGeom prst="rect">
            <a:avLst/>
          </a:prstGeom>
        </p:spPr>
        <p:txBody>
          <a:bodyPr vert="horz" lIns="91440" tIns="45720" rIns="91440" bIns="45720" rtlCol="0" anchor="ctr">
            <a:normAutofit/>
          </a:bodyPr>
          <a:lstStyle/>
          <a:p>
            <a:pPr algn="ctr">
              <a:spcBef>
                <a:spcPct val="0"/>
              </a:spcBef>
            </a:pPr>
            <a:endParaRPr lang="fr-FR" sz="4400" dirty="0">
              <a:latin typeface="Comic Sans MS" pitchFamily="66" charset="0"/>
              <a:ea typeface="+mj-ea"/>
              <a:cs typeface="+mj-cs"/>
            </a:endParaRPr>
          </a:p>
        </p:txBody>
      </p:sp>
      <p:sp>
        <p:nvSpPr>
          <p:cNvPr id="7" name="ZoneTexte 6"/>
          <p:cNvSpPr txBox="1"/>
          <p:nvPr/>
        </p:nvSpPr>
        <p:spPr>
          <a:xfrm>
            <a:off x="1475656" y="4941168"/>
            <a:ext cx="3600400" cy="1200329"/>
          </a:xfrm>
          <a:prstGeom prst="rect">
            <a:avLst/>
          </a:prstGeom>
          <a:noFill/>
        </p:spPr>
        <p:txBody>
          <a:bodyPr wrap="square" rtlCol="0">
            <a:spAutoFit/>
          </a:bodyPr>
          <a:lstStyle/>
          <a:p>
            <a:r>
              <a:rPr lang="fr-FR" dirty="0">
                <a:latin typeface="Comic Sans MS" pitchFamily="66" charset="0"/>
              </a:rPr>
              <a:t>- Accompagnateurs du centre</a:t>
            </a:r>
          </a:p>
          <a:p>
            <a:r>
              <a:rPr lang="fr-FR" dirty="0">
                <a:latin typeface="Comic Sans MS" pitchFamily="66" charset="0"/>
              </a:rPr>
              <a:t>- 1 maman et 4 papas accompagnateurs</a:t>
            </a:r>
          </a:p>
          <a:p>
            <a:endParaRPr lang="fr-FR" dirty="0">
              <a:latin typeface="Comic Sans MS" pitchFamily="66" charset="0"/>
            </a:endParaRPr>
          </a:p>
        </p:txBody>
      </p:sp>
      <p:pic>
        <p:nvPicPr>
          <p:cNvPr id="17409" name="Picture 1"/>
          <p:cNvPicPr>
            <a:picLocks noChangeAspect="1" noChangeArrowheads="1"/>
          </p:cNvPicPr>
          <p:nvPr/>
        </p:nvPicPr>
        <p:blipFill>
          <a:blip r:embed="rId2" cstate="print"/>
          <a:srcRect/>
          <a:stretch>
            <a:fillRect/>
          </a:stretch>
        </p:blipFill>
        <p:spPr bwMode="auto">
          <a:xfrm>
            <a:off x="2555776" y="2924944"/>
            <a:ext cx="1777380" cy="1036805"/>
          </a:xfrm>
          <a:prstGeom prst="rect">
            <a:avLst/>
          </a:prstGeom>
          <a:noFill/>
          <a:ln w="9525">
            <a:noFill/>
            <a:miter lim="800000"/>
            <a:headEnd/>
            <a:tailEnd/>
          </a:ln>
        </p:spPr>
      </p:pic>
      <p:sp>
        <p:nvSpPr>
          <p:cNvPr id="8" name="ZoneTexte 7"/>
          <p:cNvSpPr txBox="1"/>
          <p:nvPr/>
        </p:nvSpPr>
        <p:spPr>
          <a:xfrm>
            <a:off x="1187624" y="3284984"/>
            <a:ext cx="1872208" cy="369332"/>
          </a:xfrm>
          <a:prstGeom prst="rect">
            <a:avLst/>
          </a:prstGeom>
          <a:noFill/>
        </p:spPr>
        <p:txBody>
          <a:bodyPr wrap="square" rtlCol="0">
            <a:spAutoFit/>
          </a:bodyPr>
          <a:lstStyle/>
          <a:p>
            <a:r>
              <a:rPr lang="fr-FR" dirty="0">
                <a:latin typeface="Comic Sans MS" pitchFamily="66" charset="0"/>
              </a:rPr>
              <a:t>86 élèves</a:t>
            </a:r>
          </a:p>
        </p:txBody>
      </p:sp>
      <p:sp>
        <p:nvSpPr>
          <p:cNvPr id="9" name="ZoneTexte 8"/>
          <p:cNvSpPr txBox="1"/>
          <p:nvPr/>
        </p:nvSpPr>
        <p:spPr>
          <a:xfrm>
            <a:off x="5652120" y="3284984"/>
            <a:ext cx="1872208" cy="369332"/>
          </a:xfrm>
          <a:prstGeom prst="rect">
            <a:avLst/>
          </a:prstGeom>
          <a:noFill/>
        </p:spPr>
        <p:txBody>
          <a:bodyPr wrap="square" rtlCol="0">
            <a:spAutoFit/>
          </a:bodyPr>
          <a:lstStyle/>
          <a:p>
            <a:r>
              <a:rPr lang="fr-FR" dirty="0">
                <a:latin typeface="Comic Sans MS" pitchFamily="66" charset="0"/>
              </a:rPr>
              <a:t>3 enseignantes</a:t>
            </a:r>
          </a:p>
        </p:txBody>
      </p:sp>
      <p:pic>
        <p:nvPicPr>
          <p:cNvPr id="17410" name="Picture 2"/>
          <p:cNvPicPr>
            <a:picLocks noChangeAspect="1" noChangeArrowheads="1"/>
          </p:cNvPicPr>
          <p:nvPr/>
        </p:nvPicPr>
        <p:blipFill>
          <a:blip r:embed="rId3" cstate="print"/>
          <a:srcRect/>
          <a:stretch>
            <a:fillRect/>
          </a:stretch>
        </p:blipFill>
        <p:spPr bwMode="auto">
          <a:xfrm>
            <a:off x="7380312" y="3068960"/>
            <a:ext cx="1068732" cy="1109489"/>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4716016" y="4725144"/>
            <a:ext cx="2557463" cy="1490663"/>
          </a:xfrm>
          <a:prstGeom prst="rect">
            <a:avLst/>
          </a:prstGeom>
          <a:noFill/>
          <a:ln w="9525">
            <a:noFill/>
            <a:miter lim="800000"/>
            <a:headEnd/>
            <a:tailEnd/>
          </a:ln>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par>
                          <p:cTn id="8" fill="hold">
                            <p:stCondLst>
                              <p:cond delay="0"/>
                            </p:stCondLst>
                            <p:childTnLst>
                              <p:par>
                                <p:cTn id="9" presetID="3" presetClass="entr" presetSubtype="1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linds(horizontal)">
                                      <p:cBhvr>
                                        <p:cTn id="11" dur="3000"/>
                                        <p:tgtEl>
                                          <p:spTgt spid="5">
                                            <p:txEl>
                                              <p:pRg st="0" end="0"/>
                                            </p:txEl>
                                          </p:spTgt>
                                        </p:tgtEl>
                                      </p:cBhvr>
                                    </p:animEffect>
                                  </p:childTnLst>
                                </p:cTn>
                              </p:par>
                            </p:childTnLst>
                          </p:cTn>
                        </p:par>
                        <p:par>
                          <p:cTn id="12" fill="hold">
                            <p:stCondLst>
                              <p:cond delay="3000"/>
                            </p:stCondLst>
                            <p:childTnLst>
                              <p:par>
                                <p:cTn id="13" presetID="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4000"/>
                            </p:stCondLst>
                            <p:childTnLst>
                              <p:par>
                                <p:cTn id="18" presetID="2" presetClass="entr" presetSubtype="2" fill="hold" nodeType="afterEffect">
                                  <p:stCondLst>
                                    <p:cond delay="0"/>
                                  </p:stCondLst>
                                  <p:childTnLst>
                                    <p:set>
                                      <p:cBhvr>
                                        <p:cTn id="19" dur="1" fill="hold">
                                          <p:stCondLst>
                                            <p:cond delay="0"/>
                                          </p:stCondLst>
                                        </p:cTn>
                                        <p:tgtEl>
                                          <p:spTgt spid="17409"/>
                                        </p:tgtEl>
                                        <p:attrNameLst>
                                          <p:attrName>style.visibility</p:attrName>
                                        </p:attrNameLst>
                                      </p:cBhvr>
                                      <p:to>
                                        <p:strVal val="visible"/>
                                      </p:to>
                                    </p:set>
                                    <p:anim calcmode="lin" valueType="num">
                                      <p:cBhvr additive="base">
                                        <p:cTn id="20" dur="1000" fill="hold"/>
                                        <p:tgtEl>
                                          <p:spTgt spid="17409"/>
                                        </p:tgtEl>
                                        <p:attrNameLst>
                                          <p:attrName>ppt_x</p:attrName>
                                        </p:attrNameLst>
                                      </p:cBhvr>
                                      <p:tavLst>
                                        <p:tav tm="0">
                                          <p:val>
                                            <p:strVal val="1+#ppt_w/2"/>
                                          </p:val>
                                        </p:tav>
                                        <p:tav tm="100000">
                                          <p:val>
                                            <p:strVal val="#ppt_x"/>
                                          </p:val>
                                        </p:tav>
                                      </p:tavLst>
                                    </p:anim>
                                    <p:anim calcmode="lin" valueType="num">
                                      <p:cBhvr additive="base">
                                        <p:cTn id="21" dur="1000" fill="hold"/>
                                        <p:tgtEl>
                                          <p:spTgt spid="17409"/>
                                        </p:tgtEl>
                                        <p:attrNameLst>
                                          <p:attrName>ppt_y</p:attrName>
                                        </p:attrNameLst>
                                      </p:cBhvr>
                                      <p:tavLst>
                                        <p:tav tm="0">
                                          <p:val>
                                            <p:strVal val="#ppt_y"/>
                                          </p:val>
                                        </p:tav>
                                        <p:tav tm="100000">
                                          <p:val>
                                            <p:strVal val="#ppt_y"/>
                                          </p:val>
                                        </p:tav>
                                      </p:tavLst>
                                    </p:anim>
                                  </p:childTnLst>
                                </p:cTn>
                              </p:par>
                            </p:childTnLst>
                          </p:cTn>
                        </p:par>
                        <p:par>
                          <p:cTn id="22" fill="hold">
                            <p:stCondLst>
                              <p:cond delay="5000"/>
                            </p:stCondLst>
                            <p:childTnLst>
                              <p:par>
                                <p:cTn id="23" presetID="2" presetClass="entr" presetSubtype="9"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0-#ppt_w/2"/>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par>
                          <p:cTn id="27" fill="hold">
                            <p:stCondLst>
                              <p:cond delay="6000"/>
                            </p:stCondLst>
                            <p:childTnLst>
                              <p:par>
                                <p:cTn id="28" presetID="2" presetClass="entr" presetSubtype="4" fill="hold" nodeType="afterEffect">
                                  <p:stCondLst>
                                    <p:cond delay="0"/>
                                  </p:stCondLst>
                                  <p:childTnLst>
                                    <p:set>
                                      <p:cBhvr>
                                        <p:cTn id="29" dur="1" fill="hold">
                                          <p:stCondLst>
                                            <p:cond delay="0"/>
                                          </p:stCondLst>
                                        </p:cTn>
                                        <p:tgtEl>
                                          <p:spTgt spid="17410"/>
                                        </p:tgtEl>
                                        <p:attrNameLst>
                                          <p:attrName>style.visibility</p:attrName>
                                        </p:attrNameLst>
                                      </p:cBhvr>
                                      <p:to>
                                        <p:strVal val="visible"/>
                                      </p:to>
                                    </p:set>
                                    <p:anim calcmode="lin" valueType="num">
                                      <p:cBhvr additive="base">
                                        <p:cTn id="30" dur="1000" fill="hold"/>
                                        <p:tgtEl>
                                          <p:spTgt spid="17410"/>
                                        </p:tgtEl>
                                        <p:attrNameLst>
                                          <p:attrName>ppt_x</p:attrName>
                                        </p:attrNameLst>
                                      </p:cBhvr>
                                      <p:tavLst>
                                        <p:tav tm="0">
                                          <p:val>
                                            <p:strVal val="#ppt_x"/>
                                          </p:val>
                                        </p:tav>
                                        <p:tav tm="100000">
                                          <p:val>
                                            <p:strVal val="#ppt_x"/>
                                          </p:val>
                                        </p:tav>
                                      </p:tavLst>
                                    </p:anim>
                                    <p:anim calcmode="lin" valueType="num">
                                      <p:cBhvr additive="base">
                                        <p:cTn id="31" dur="1000" fill="hold"/>
                                        <p:tgtEl>
                                          <p:spTgt spid="17410"/>
                                        </p:tgtEl>
                                        <p:attrNameLst>
                                          <p:attrName>ppt_y</p:attrName>
                                        </p:attrNameLst>
                                      </p:cBhvr>
                                      <p:tavLst>
                                        <p:tav tm="0">
                                          <p:val>
                                            <p:strVal val="1+#ppt_h/2"/>
                                          </p:val>
                                        </p:tav>
                                        <p:tav tm="100000">
                                          <p:val>
                                            <p:strVal val="#ppt_y"/>
                                          </p:val>
                                        </p:tav>
                                      </p:tavLst>
                                    </p:anim>
                                  </p:childTnLst>
                                </p:cTn>
                              </p:par>
                            </p:childTnLst>
                          </p:cTn>
                        </p:par>
                        <p:par>
                          <p:cTn id="32" fill="hold">
                            <p:stCondLst>
                              <p:cond delay="7000"/>
                            </p:stCondLst>
                            <p:childTnLst>
                              <p:par>
                                <p:cTn id="33" presetID="2" presetClass="entr" presetSubtype="3"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1+#ppt_w/2"/>
                                          </p:val>
                                        </p:tav>
                                        <p:tav tm="100000">
                                          <p:val>
                                            <p:strVal val="#ppt_x"/>
                                          </p:val>
                                        </p:tav>
                                      </p:tavLst>
                                    </p:anim>
                                    <p:anim calcmode="lin" valueType="num">
                                      <p:cBhvr additive="base">
                                        <p:cTn id="36" dur="1000" fill="hold"/>
                                        <p:tgtEl>
                                          <p:spTgt spid="7"/>
                                        </p:tgtEl>
                                        <p:attrNameLst>
                                          <p:attrName>ppt_y</p:attrName>
                                        </p:attrNameLst>
                                      </p:cBhvr>
                                      <p:tavLst>
                                        <p:tav tm="0">
                                          <p:val>
                                            <p:strVal val="0-#ppt_h/2"/>
                                          </p:val>
                                        </p:tav>
                                        <p:tav tm="100000">
                                          <p:val>
                                            <p:strVal val="#ppt_y"/>
                                          </p:val>
                                        </p:tav>
                                      </p:tavLst>
                                    </p:anim>
                                  </p:childTnLst>
                                </p:cTn>
                              </p:par>
                            </p:childTnLst>
                          </p:cTn>
                        </p:par>
                        <p:par>
                          <p:cTn id="37" fill="hold">
                            <p:stCondLst>
                              <p:cond delay="8000"/>
                            </p:stCondLst>
                            <p:childTnLst>
                              <p:par>
                                <p:cTn id="38" presetID="2" presetClass="entr" presetSubtype="12" fill="hold" nodeType="afterEffect">
                                  <p:stCondLst>
                                    <p:cond delay="0"/>
                                  </p:stCondLst>
                                  <p:childTnLst>
                                    <p:set>
                                      <p:cBhvr>
                                        <p:cTn id="39" dur="1" fill="hold">
                                          <p:stCondLst>
                                            <p:cond delay="0"/>
                                          </p:stCondLst>
                                        </p:cTn>
                                        <p:tgtEl>
                                          <p:spTgt spid="17411"/>
                                        </p:tgtEl>
                                        <p:attrNameLst>
                                          <p:attrName>style.visibility</p:attrName>
                                        </p:attrNameLst>
                                      </p:cBhvr>
                                      <p:to>
                                        <p:strVal val="visible"/>
                                      </p:to>
                                    </p:set>
                                    <p:anim calcmode="lin" valueType="num">
                                      <p:cBhvr additive="base">
                                        <p:cTn id="40" dur="1000" fill="hold"/>
                                        <p:tgtEl>
                                          <p:spTgt spid="17411"/>
                                        </p:tgtEl>
                                        <p:attrNameLst>
                                          <p:attrName>ppt_x</p:attrName>
                                        </p:attrNameLst>
                                      </p:cBhvr>
                                      <p:tavLst>
                                        <p:tav tm="0">
                                          <p:val>
                                            <p:strVal val="0-#ppt_w/2"/>
                                          </p:val>
                                        </p:tav>
                                        <p:tav tm="100000">
                                          <p:val>
                                            <p:strVal val="#ppt_x"/>
                                          </p:val>
                                        </p:tav>
                                      </p:tavLst>
                                    </p:anim>
                                    <p:anim calcmode="lin" valueType="num">
                                      <p:cBhvr additive="base">
                                        <p:cTn id="41" dur="10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19735" y="56760"/>
            <a:ext cx="7772400" cy="1470025"/>
          </a:xfrm>
        </p:spPr>
        <p:txBody>
          <a:bodyPr/>
          <a:lstStyle/>
          <a:p>
            <a:r>
              <a:rPr lang="fr-FR" dirty="0">
                <a:solidFill>
                  <a:srgbClr val="7030A0"/>
                </a:solidFill>
                <a:latin typeface="Comic Sans MS" pitchFamily="66" charset="0"/>
              </a:rPr>
              <a:t>Quoi ?</a:t>
            </a:r>
            <a:br>
              <a:rPr lang="fr-FR" dirty="0"/>
            </a:br>
            <a:endParaRPr lang="fr-FR" dirty="0">
              <a:latin typeface="Comic Sans MS" pitchFamily="66" charset="0"/>
            </a:endParaRPr>
          </a:p>
        </p:txBody>
      </p:sp>
      <p:sp>
        <p:nvSpPr>
          <p:cNvPr id="6" name="Titre 1"/>
          <p:cNvSpPr txBox="1">
            <a:spLocks/>
          </p:cNvSpPr>
          <p:nvPr/>
        </p:nvSpPr>
        <p:spPr>
          <a:xfrm>
            <a:off x="827584" y="3501008"/>
            <a:ext cx="7772400" cy="1470025"/>
          </a:xfrm>
          <a:prstGeom prst="rect">
            <a:avLst/>
          </a:prstGeom>
        </p:spPr>
        <p:txBody>
          <a:bodyPr vert="horz" lIns="91440" tIns="45720" rIns="91440" bIns="45720" rtlCol="0" anchor="ctr">
            <a:normAutofit/>
          </a:bodyPr>
          <a:lstStyle/>
          <a:p>
            <a:pPr algn="ctr">
              <a:spcBef>
                <a:spcPct val="0"/>
              </a:spcBef>
            </a:pPr>
            <a:endParaRPr lang="fr-FR" sz="4400" dirty="0">
              <a:latin typeface="Comic Sans MS" pitchFamily="66" charset="0"/>
              <a:ea typeface="+mj-ea"/>
              <a:cs typeface="+mj-cs"/>
            </a:endParaRPr>
          </a:p>
        </p:txBody>
      </p:sp>
      <p:graphicFrame>
        <p:nvGraphicFramePr>
          <p:cNvPr id="8" name="Tableau 7"/>
          <p:cNvGraphicFramePr>
            <a:graphicFrameLocks noGrp="1"/>
          </p:cNvGraphicFramePr>
          <p:nvPr>
            <p:extLst>
              <p:ext uri="{D42A27DB-BD31-4B8C-83A1-F6EECF244321}">
                <p14:modId xmlns:p14="http://schemas.microsoft.com/office/powerpoint/2010/main" val="1339200962"/>
              </p:ext>
            </p:extLst>
          </p:nvPr>
        </p:nvGraphicFramePr>
        <p:xfrm>
          <a:off x="819735" y="791772"/>
          <a:ext cx="7272808" cy="594360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20000"/>
                    </a:ext>
                  </a:extLst>
                </a:gridCol>
                <a:gridCol w="5184576">
                  <a:extLst>
                    <a:ext uri="{9D8B030D-6E8A-4147-A177-3AD203B41FA5}">
                      <a16:colId xmlns:a16="http://schemas.microsoft.com/office/drawing/2014/main" val="20001"/>
                    </a:ext>
                  </a:extLst>
                </a:gridCol>
              </a:tblGrid>
              <a:tr h="370840">
                <a:tc>
                  <a:txBody>
                    <a:bodyPr/>
                    <a:lstStyle/>
                    <a:p>
                      <a:pPr algn="ctr"/>
                      <a:endParaRPr lang="fr-FR" sz="3000" dirty="0"/>
                    </a:p>
                  </a:txBody>
                  <a:tcPr/>
                </a:tc>
                <a:tc>
                  <a:txBody>
                    <a:bodyPr/>
                    <a:lstStyle/>
                    <a:p>
                      <a:pPr algn="ctr"/>
                      <a:r>
                        <a:rPr lang="fr-FR" sz="3000" dirty="0">
                          <a:solidFill>
                            <a:schemeClr val="tx1"/>
                          </a:solidFill>
                        </a:rPr>
                        <a:t>MARDI 19</a:t>
                      </a:r>
                      <a:r>
                        <a:rPr lang="fr-FR" sz="3000" baseline="0" dirty="0">
                          <a:solidFill>
                            <a:schemeClr val="tx1"/>
                          </a:solidFill>
                        </a:rPr>
                        <a:t> OCTOBRE</a:t>
                      </a:r>
                      <a:endParaRPr lang="fr-FR" sz="3000" dirty="0">
                        <a:solidFill>
                          <a:schemeClr val="tx1"/>
                        </a:solidFill>
                      </a:endParaRP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A Gentle Touch" panose="02000603000000000000" pitchFamily="2" charset="0"/>
                          <a:ea typeface="A Gentle Touch" panose="02000603000000000000" pitchFamily="2" charset="0"/>
                        </a:rPr>
                        <a:t>matin</a:t>
                      </a:r>
                    </a:p>
                  </a:txBody>
                  <a:tcPr>
                    <a:solidFill>
                      <a:srgbClr val="7030A0"/>
                    </a:solidFill>
                  </a:tcPr>
                </a:tc>
                <a:tc>
                  <a:txBody>
                    <a:bodyPr/>
                    <a:lstStyle/>
                    <a:p>
                      <a:pPr algn="ctr"/>
                      <a:r>
                        <a:rPr lang="fr-FR" sz="3000" dirty="0">
                          <a:solidFill>
                            <a:schemeClr val="bg1"/>
                          </a:solidFill>
                        </a:rPr>
                        <a:t>Voyage en car</a:t>
                      </a:r>
                    </a:p>
                    <a:p>
                      <a:pPr algn="ctr"/>
                      <a:r>
                        <a:rPr lang="fr-FR" sz="3000" dirty="0">
                          <a:solidFill>
                            <a:schemeClr val="bg1"/>
                          </a:solidFill>
                        </a:rPr>
                        <a:t>Départ prévu à 8h00</a:t>
                      </a:r>
                    </a:p>
                  </a:txBody>
                  <a:tcPr>
                    <a:solidFill>
                      <a:srgbClr val="7030A0"/>
                    </a:solidFill>
                  </a:tcPr>
                </a:tc>
                <a:extLst>
                  <a:ext uri="{0D108BD9-81ED-4DB2-BD59-A6C34878D82A}">
                    <a16:rowId xmlns:a16="http://schemas.microsoft.com/office/drawing/2014/main" val="10001"/>
                  </a:ext>
                </a:extLst>
              </a:tr>
              <a:tr h="370840">
                <a:tc>
                  <a:txBody>
                    <a:bodyPr/>
                    <a:lstStyle/>
                    <a:p>
                      <a:r>
                        <a:rPr lang="fr-FR" sz="3000" dirty="0">
                          <a:latin typeface="A Gentle Touch" panose="02000603000000000000" pitchFamily="2" charset="0"/>
                          <a:ea typeface="A Gentle Touch" panose="02000603000000000000" pitchFamily="2" charset="0"/>
                        </a:rPr>
                        <a:t>midi</a:t>
                      </a:r>
                    </a:p>
                  </a:txBody>
                  <a:tcPr/>
                </a:tc>
                <a:tc>
                  <a:txBody>
                    <a:bodyPr/>
                    <a:lstStyle/>
                    <a:p>
                      <a:pPr algn="ctr"/>
                      <a:r>
                        <a:rPr lang="fr-FR" sz="3000" dirty="0"/>
                        <a:t>Pique-nique</a:t>
                      </a:r>
                    </a:p>
                  </a:txBody>
                  <a:tcPr/>
                </a:tc>
                <a:extLst>
                  <a:ext uri="{0D108BD9-81ED-4DB2-BD59-A6C34878D82A}">
                    <a16:rowId xmlns:a16="http://schemas.microsoft.com/office/drawing/2014/main" val="10002"/>
                  </a:ext>
                </a:extLst>
              </a:tr>
              <a:tr h="370840">
                <a:tc>
                  <a:txBody>
                    <a:bodyPr/>
                    <a:lstStyle/>
                    <a:p>
                      <a:r>
                        <a:rPr lang="fr-FR" sz="3000" dirty="0">
                          <a:solidFill>
                            <a:schemeClr val="bg1"/>
                          </a:solidFill>
                          <a:latin typeface="A Gentle Touch" panose="02000603000000000000" pitchFamily="2" charset="0"/>
                          <a:ea typeface="A Gentle Touch" panose="02000603000000000000" pitchFamily="2" charset="0"/>
                        </a:rPr>
                        <a:t>après-midi</a:t>
                      </a:r>
                    </a:p>
                  </a:txBody>
                  <a:tcPr>
                    <a:solidFill>
                      <a:srgbClr val="7030A0"/>
                    </a:solidFill>
                  </a:tcPr>
                </a:tc>
                <a:tc>
                  <a:txBody>
                    <a:bodyPr/>
                    <a:lstStyle/>
                    <a:p>
                      <a:pPr algn="ctr"/>
                      <a:r>
                        <a:rPr lang="fr-FR" sz="3000" dirty="0">
                          <a:solidFill>
                            <a:schemeClr val="bg1"/>
                          </a:solidFill>
                        </a:rPr>
                        <a:t>Arrivée prévue à 14h-14h30</a:t>
                      </a:r>
                    </a:p>
                    <a:p>
                      <a:pPr algn="ctr"/>
                      <a:r>
                        <a:rPr lang="fr-FR" sz="3000" dirty="0">
                          <a:solidFill>
                            <a:schemeClr val="bg1"/>
                          </a:solidFill>
                        </a:rPr>
                        <a:t>Visite</a:t>
                      </a:r>
                      <a:r>
                        <a:rPr lang="fr-FR" sz="3000" baseline="0" dirty="0">
                          <a:solidFill>
                            <a:schemeClr val="bg1"/>
                          </a:solidFill>
                        </a:rPr>
                        <a:t> de Lascaux 4</a:t>
                      </a:r>
                    </a:p>
                    <a:p>
                      <a:pPr algn="ctr"/>
                      <a:endParaRPr lang="fr-FR" sz="3000" baseline="0" dirty="0">
                        <a:solidFill>
                          <a:schemeClr val="bg1"/>
                        </a:solidFill>
                      </a:endParaRPr>
                    </a:p>
                    <a:p>
                      <a:pPr algn="ctr"/>
                      <a:endParaRPr lang="fr-FR" sz="3000" baseline="0" dirty="0">
                        <a:solidFill>
                          <a:schemeClr val="bg1"/>
                        </a:solidFill>
                      </a:endParaRPr>
                    </a:p>
                    <a:p>
                      <a:pPr algn="ctr"/>
                      <a:endParaRPr lang="fr-FR" sz="3000" dirty="0">
                        <a:solidFill>
                          <a:schemeClr val="bg1"/>
                        </a:solidFill>
                      </a:endParaRPr>
                    </a:p>
                  </a:txBody>
                  <a:tcPr>
                    <a:solidFill>
                      <a:srgbClr val="7030A0"/>
                    </a:solidFill>
                  </a:tcPr>
                </a:tc>
                <a:extLst>
                  <a:ext uri="{0D108BD9-81ED-4DB2-BD59-A6C34878D82A}">
                    <a16:rowId xmlns:a16="http://schemas.microsoft.com/office/drawing/2014/main" val="10003"/>
                  </a:ext>
                </a:extLst>
              </a:tr>
              <a:tr h="370840">
                <a:tc>
                  <a:txBody>
                    <a:bodyPr/>
                    <a:lstStyle/>
                    <a:p>
                      <a:r>
                        <a:rPr lang="fr-FR" sz="3000" dirty="0">
                          <a:latin typeface="A Gentle Touch" panose="02000603000000000000" pitchFamily="2" charset="0"/>
                          <a:ea typeface="A Gentle Touch" panose="02000603000000000000" pitchFamily="2" charset="0"/>
                        </a:rPr>
                        <a:t>soir</a:t>
                      </a:r>
                    </a:p>
                  </a:txBody>
                  <a:tcPr/>
                </a:tc>
                <a:tc>
                  <a:txBody>
                    <a:bodyPr/>
                    <a:lstStyle/>
                    <a:p>
                      <a:pPr algn="ctr"/>
                      <a:r>
                        <a:rPr lang="fr-FR" sz="3000" dirty="0"/>
                        <a:t>Installation au centre vers</a:t>
                      </a:r>
                      <a:r>
                        <a:rPr lang="fr-FR" sz="3000" baseline="0" dirty="0"/>
                        <a:t> 17h30-18h</a:t>
                      </a:r>
                      <a:endParaRPr lang="fr-FR" sz="3000" dirty="0"/>
                    </a:p>
                    <a:p>
                      <a:pPr algn="ctr"/>
                      <a:r>
                        <a:rPr lang="fr-FR" sz="3000" dirty="0"/>
                        <a:t>Repas au centre</a:t>
                      </a:r>
                    </a:p>
                  </a:txBody>
                  <a:tcPr/>
                </a:tc>
                <a:extLst>
                  <a:ext uri="{0D108BD9-81ED-4DB2-BD59-A6C34878D82A}">
                    <a16:rowId xmlns:a16="http://schemas.microsoft.com/office/drawing/2014/main" val="10004"/>
                  </a:ext>
                </a:extLst>
              </a:tr>
            </a:tbl>
          </a:graphicData>
        </a:graphic>
      </p:graphicFrame>
      <p:pic>
        <p:nvPicPr>
          <p:cNvPr id="7" name="Picture 2"/>
          <p:cNvPicPr>
            <a:picLocks noChangeAspect="1" noChangeArrowheads="1"/>
          </p:cNvPicPr>
          <p:nvPr/>
        </p:nvPicPr>
        <p:blipFill>
          <a:blip r:embed="rId2" cstate="print"/>
          <a:srcRect/>
          <a:stretch>
            <a:fillRect/>
          </a:stretch>
        </p:blipFill>
        <p:spPr bwMode="auto">
          <a:xfrm>
            <a:off x="7351689" y="1400805"/>
            <a:ext cx="1481708" cy="860992"/>
          </a:xfrm>
          <a:prstGeom prst="rect">
            <a:avLst/>
          </a:prstGeom>
          <a:noFill/>
          <a:ln w="9525">
            <a:noFill/>
            <a:miter lim="800000"/>
            <a:headEnd/>
            <a:tailEnd/>
          </a:ln>
        </p:spPr>
      </p:pic>
      <p:pic>
        <p:nvPicPr>
          <p:cNvPr id="9" name="Picture 2" descr="Résultat de recherche d'images pour &quot;lascaux 4&quot;"/>
          <p:cNvPicPr>
            <a:picLocks noChangeAspect="1" noChangeArrowheads="1"/>
          </p:cNvPicPr>
          <p:nvPr/>
        </p:nvPicPr>
        <p:blipFill>
          <a:blip r:embed="rId3" cstate="print"/>
          <a:srcRect/>
          <a:stretch>
            <a:fillRect/>
          </a:stretch>
        </p:blipFill>
        <p:spPr bwMode="auto">
          <a:xfrm>
            <a:off x="3059832" y="3952254"/>
            <a:ext cx="1744588" cy="1182109"/>
          </a:xfrm>
          <a:prstGeom prst="rect">
            <a:avLst/>
          </a:prstGeom>
          <a:noFill/>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087" y="3888363"/>
            <a:ext cx="1746524" cy="1309893"/>
          </a:xfrm>
          <a:prstGeom prst="rect">
            <a:avLst/>
          </a:prstGeom>
        </p:spPr>
      </p:pic>
    </p:spTree>
  </p:cSld>
  <p:clrMapOvr>
    <a:masterClrMapping/>
  </p:clrMapOvr>
  <p:transition spd="slow" advClick="0" advTm="2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mph" presetSubtype="2" fill="hold" grpId="0" nodeType="afterEffect">
                                  <p:stCondLst>
                                    <p:cond delay="0"/>
                                  </p:stCondLst>
                                  <p:childTnLst>
                                    <p:anim to="1.5" calcmode="lin" valueType="num">
                                      <p:cBhvr override="childStyle">
                                        <p:cTn id="6" dur="2000" fill="hold"/>
                                        <p:tgtEl>
                                          <p:spTgt spid="2"/>
                                        </p:tgtEl>
                                        <p:attrNameLst>
                                          <p:attrName>style.fontSize</p:attrName>
                                        </p:attrNameLst>
                                      </p:cBhvr>
                                    </p:anim>
                                  </p:childTnLst>
                                </p:cTn>
                              </p:par>
                            </p:childTnLst>
                          </p:cTn>
                        </p:par>
                        <p:par>
                          <p:cTn id="7" fill="hold">
                            <p:stCondLst>
                              <p:cond delay="2000"/>
                            </p:stCondLst>
                            <p:childTnLst>
                              <p:par>
                                <p:cTn id="8" presetID="8" presetClass="emph" presetSubtype="0" fill="hold" nodeType="afterEffect">
                                  <p:stCondLst>
                                    <p:cond delay="0"/>
                                  </p:stCondLst>
                                  <p:childTnLst>
                                    <p:animRot by="21600000">
                                      <p:cBhvr>
                                        <p:cTn id="9" dur="3000" fill="hold"/>
                                        <p:tgtEl>
                                          <p:spTgt spid="8"/>
                                        </p:tgtEl>
                                        <p:attrNameLst>
                                          <p:attrName>r</p:attrName>
                                        </p:attrNameLst>
                                      </p:cBhvr>
                                    </p:animRot>
                                  </p:childTnLst>
                                </p:cTn>
                              </p:par>
                            </p:childTnLst>
                          </p:cTn>
                        </p:par>
                        <p:par>
                          <p:cTn id="10" fill="hold">
                            <p:stCondLst>
                              <p:cond delay="5000"/>
                            </p:stCondLst>
                            <p:childTnLst>
                              <p:par>
                                <p:cTn id="11" presetID="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par>
                          <p:cTn id="15" fill="hold">
                            <p:stCondLst>
                              <p:cond delay="6000"/>
                            </p:stCondLst>
                            <p:childTnLst>
                              <p:par>
                                <p:cTn id="16" presetID="30" presetClass="emph" presetSubtype="0" fill="hold" nodeType="afterEffect">
                                  <p:stCondLst>
                                    <p:cond delay="0"/>
                                  </p:stCondLst>
                                  <p:childTnLst>
                                    <p:animClr clrSpc="hsl" dir="cw">
                                      <p:cBhvr override="childStyle">
                                        <p:cTn id="17" dur="500" fill="hold"/>
                                        <p:tgtEl>
                                          <p:spTgt spid="7"/>
                                        </p:tgtEl>
                                        <p:attrNameLst>
                                          <p:attrName>style.color</p:attrName>
                                        </p:attrNameLst>
                                      </p:cBhvr>
                                      <p:by>
                                        <p:hsl h="0" s="12549" l="25098"/>
                                      </p:by>
                                    </p:animClr>
                                    <p:animClr clrSpc="hsl" dir="cw">
                                      <p:cBhvr>
                                        <p:cTn id="18" dur="500" fill="hold"/>
                                        <p:tgtEl>
                                          <p:spTgt spid="7"/>
                                        </p:tgtEl>
                                        <p:attrNameLst>
                                          <p:attrName>fillcolor</p:attrName>
                                        </p:attrNameLst>
                                      </p:cBhvr>
                                      <p:by>
                                        <p:hsl h="0" s="12549" l="25098"/>
                                      </p:by>
                                    </p:animClr>
                                    <p:animClr clrSpc="hsl" dir="cw">
                                      <p:cBhvr>
                                        <p:cTn id="19" dur="500" fill="hold"/>
                                        <p:tgtEl>
                                          <p:spTgt spid="7"/>
                                        </p:tgtEl>
                                        <p:attrNameLst>
                                          <p:attrName>stroke.color</p:attrName>
                                        </p:attrNameLst>
                                      </p:cBhvr>
                                      <p:by>
                                        <p:hsl h="0" s="12549" l="25098"/>
                                      </p:by>
                                    </p:animClr>
                                    <p:set>
                                      <p:cBhvr>
                                        <p:cTn id="20" dur="500" fill="hold"/>
                                        <p:tgtEl>
                                          <p:spTgt spid="7"/>
                                        </p:tgtEl>
                                        <p:attrNameLst>
                                          <p:attrName>fill.type</p:attrName>
                                        </p:attrNameLst>
                                      </p:cBhvr>
                                      <p:to>
                                        <p:strVal val="solid"/>
                                      </p:to>
                                    </p:set>
                                  </p:childTnLst>
                                </p:cTn>
                              </p:par>
                            </p:childTnLst>
                          </p:cTn>
                        </p:par>
                        <p:par>
                          <p:cTn id="21" fill="hold">
                            <p:stCondLst>
                              <p:cond delay="6500"/>
                            </p:stCondLst>
                            <p:childTnLst>
                              <p:par>
                                <p:cTn id="22" presetID="2" presetClass="exit" presetSubtype="2" fill="hold" nodeType="afterEffect">
                                  <p:stCondLst>
                                    <p:cond delay="0"/>
                                  </p:stCondLst>
                                  <p:childTnLst>
                                    <p:anim calcmode="lin" valueType="num">
                                      <p:cBhvr additive="base">
                                        <p:cTn id="23" dur="1000"/>
                                        <p:tgtEl>
                                          <p:spTgt spid="7"/>
                                        </p:tgtEl>
                                        <p:attrNameLst>
                                          <p:attrName>ppt_x</p:attrName>
                                        </p:attrNameLst>
                                      </p:cBhvr>
                                      <p:tavLst>
                                        <p:tav tm="0">
                                          <p:val>
                                            <p:strVal val="ppt_x"/>
                                          </p:val>
                                        </p:tav>
                                        <p:tav tm="100000">
                                          <p:val>
                                            <p:strVal val="1+ppt_w/2"/>
                                          </p:val>
                                        </p:tav>
                                      </p:tavLst>
                                    </p:anim>
                                    <p:anim calcmode="lin" valueType="num">
                                      <p:cBhvr additive="base">
                                        <p:cTn id="24" dur="1000"/>
                                        <p:tgtEl>
                                          <p:spTgt spid="7"/>
                                        </p:tgtEl>
                                        <p:attrNameLst>
                                          <p:attrName>ppt_y</p:attrName>
                                        </p:attrNameLst>
                                      </p:cBhvr>
                                      <p:tavLst>
                                        <p:tav tm="0">
                                          <p:val>
                                            <p:strVal val="ppt_y"/>
                                          </p:val>
                                        </p:tav>
                                        <p:tav tm="100000">
                                          <p:val>
                                            <p:strVal val="ppt_y"/>
                                          </p:val>
                                        </p:tav>
                                      </p:tavLst>
                                    </p:anim>
                                    <p:set>
                                      <p:cBhvr>
                                        <p:cTn id="25" dur="1" fill="hold">
                                          <p:stCondLst>
                                            <p:cond delay="999"/>
                                          </p:stCondLst>
                                        </p:cTn>
                                        <p:tgtEl>
                                          <p:spTgt spid="7"/>
                                        </p:tgtEl>
                                        <p:attrNameLst>
                                          <p:attrName>style.visibility</p:attrName>
                                        </p:attrNameLst>
                                      </p:cBhvr>
                                      <p:to>
                                        <p:strVal val="hidden"/>
                                      </p:to>
                                    </p:set>
                                  </p:childTnLst>
                                </p:cTn>
                              </p:par>
                            </p:childTnLst>
                          </p:cTn>
                        </p:par>
                        <p:par>
                          <p:cTn id="26" fill="hold">
                            <p:stCondLst>
                              <p:cond delay="7500"/>
                            </p:stCondLst>
                            <p:childTnLst>
                              <p:par>
                                <p:cTn id="27" presetID="2" presetClass="exit" presetSubtype="2" fill="hold" nodeType="afterEffect">
                                  <p:stCondLst>
                                    <p:cond delay="0"/>
                                  </p:stCondLst>
                                  <p:childTnLst>
                                    <p:anim calcmode="lin" valueType="num">
                                      <p:cBhvr additive="base">
                                        <p:cTn id="28" dur="2000"/>
                                        <p:tgtEl>
                                          <p:spTgt spid="7"/>
                                        </p:tgtEl>
                                        <p:attrNameLst>
                                          <p:attrName>ppt_x</p:attrName>
                                        </p:attrNameLst>
                                      </p:cBhvr>
                                      <p:tavLst>
                                        <p:tav tm="0">
                                          <p:val>
                                            <p:strVal val="ppt_x"/>
                                          </p:val>
                                        </p:tav>
                                        <p:tav tm="100000">
                                          <p:val>
                                            <p:strVal val="1+ppt_w/2"/>
                                          </p:val>
                                        </p:tav>
                                      </p:tavLst>
                                    </p:anim>
                                    <p:anim calcmode="lin" valueType="num">
                                      <p:cBhvr additive="base">
                                        <p:cTn id="29" dur="2000"/>
                                        <p:tgtEl>
                                          <p:spTgt spid="7"/>
                                        </p:tgtEl>
                                        <p:attrNameLst>
                                          <p:attrName>ppt_y</p:attrName>
                                        </p:attrNameLst>
                                      </p:cBhvr>
                                      <p:tavLst>
                                        <p:tav tm="0">
                                          <p:val>
                                            <p:strVal val="ppt_y"/>
                                          </p:val>
                                        </p:tav>
                                        <p:tav tm="100000">
                                          <p:val>
                                            <p:strVal val="ppt_y"/>
                                          </p:val>
                                        </p:tav>
                                      </p:tavLst>
                                    </p:anim>
                                    <p:set>
                                      <p:cBhvr>
                                        <p:cTn id="30" dur="1" fill="hold">
                                          <p:stCondLst>
                                            <p:cond delay="1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par>
                                <p:cTn id="36" presetID="26" presetClass="emph" presetSubtype="0" fill="hold" nodeType="withEffect">
                                  <p:stCondLst>
                                    <p:cond delay="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TotalTime>
  <Words>850</Words>
  <Application>Microsoft Office PowerPoint</Application>
  <PresentationFormat>Affichage à l'écran (4:3)</PresentationFormat>
  <Paragraphs>140</Paragraphs>
  <Slides>20</Slides>
  <Notes>5</Notes>
  <HiddenSlides>0</HiddenSlides>
  <MMClips>3</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 Gentle Touch</vt:lpstr>
      <vt:lpstr>Arial</vt:lpstr>
      <vt:lpstr>Calibri</vt:lpstr>
      <vt:lpstr>Comic Sans MS</vt:lpstr>
      <vt:lpstr>Thème Office</vt:lpstr>
      <vt:lpstr>Présentation PowerPoint</vt:lpstr>
      <vt:lpstr>Voyage scolaire 2021 - 2022 </vt:lpstr>
      <vt:lpstr>Quand ? </vt:lpstr>
      <vt:lpstr>Où ? </vt:lpstr>
      <vt:lpstr>Quel centre d’hébergement ? </vt:lpstr>
      <vt:lpstr>Que faut-il prévoir ? </vt:lpstr>
      <vt:lpstr>Présentation PowerPoint</vt:lpstr>
      <vt:lpstr>Qui ? </vt:lpstr>
      <vt:lpstr>Quoi ? </vt:lpstr>
      <vt:lpstr>Présentation PowerPoint</vt:lpstr>
      <vt:lpstr>Présentation PowerPoint</vt:lpstr>
      <vt:lpstr>Présentation PowerPoint</vt:lpstr>
      <vt:lpstr>Présentation PowerPoint</vt:lpstr>
      <vt:lpstr>Présentation PowerPoint</vt:lpstr>
      <vt:lpstr>Présentation PowerPoint</vt:lpstr>
      <vt:lpstr>Combien ? </vt:lpstr>
      <vt:lpstr>Combien ? </vt:lpstr>
      <vt:lpstr>Argent de poche ? </vt:lpstr>
      <vt:lpstr>Photos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Voyage CE2 - CM1 - CM2</dc:title>
  <dc:creator>MARY</dc:creator>
  <cp:lastModifiedBy>ADMIN</cp:lastModifiedBy>
  <cp:revision>82</cp:revision>
  <dcterms:created xsi:type="dcterms:W3CDTF">2017-03-16T18:00:05Z</dcterms:created>
  <dcterms:modified xsi:type="dcterms:W3CDTF">2021-07-07T14:39:54Z</dcterms:modified>
</cp:coreProperties>
</file>