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60" r:id="rId5"/>
    <p:sldId id="275" r:id="rId6"/>
    <p:sldId id="276" r:id="rId7"/>
    <p:sldId id="261" r:id="rId8"/>
    <p:sldId id="262" r:id="rId9"/>
    <p:sldId id="263" r:id="rId10"/>
    <p:sldId id="264" r:id="rId11"/>
    <p:sldId id="278" r:id="rId12"/>
    <p:sldId id="277" r:id="rId13"/>
    <p:sldId id="265" r:id="rId14"/>
    <p:sldId id="279" r:id="rId15"/>
    <p:sldId id="280" r:id="rId16"/>
    <p:sldId id="266" r:id="rId17"/>
    <p:sldId id="282" r:id="rId18"/>
    <p:sldId id="281" r:id="rId19"/>
    <p:sldId id="267" r:id="rId20"/>
    <p:sldId id="268" r:id="rId21"/>
    <p:sldId id="269" r:id="rId22"/>
    <p:sldId id="270" r:id="rId23"/>
    <p:sldId id="271" r:id="rId24"/>
    <p:sldId id="273" r:id="rId25"/>
    <p:sldId id="274" r:id="rId2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gCmF4Lj9u3IhjP7I6Nc9jtVd5+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F874EFC-AD1F-44C9-9E54-F801020B103A}">
  <a:tblStyle styleId="{EF874EFC-AD1F-44C9-9E54-F801020B103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1DBF4CD-5B89-42A3-9DD4-60D7BAC95C2F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tcBdr/>
        <a:fill>
          <a:solidFill>
            <a:srgbClr val="CA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34168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1778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6481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1148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0941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4248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7026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97140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84765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0502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13 octobre 2017</a:t>
            </a:r>
            <a:endParaRPr/>
          </a:p>
        </p:txBody>
      </p:sp>
      <p:sp>
        <p:nvSpPr>
          <p:cNvPr id="104" name="Google Shape;10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3777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847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1552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13 octobre 2017</a:t>
            </a:r>
            <a:endParaRPr/>
          </a:p>
        </p:txBody>
      </p:sp>
      <p:sp>
        <p:nvSpPr>
          <p:cNvPr id="126" name="Google Shape;12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4001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13 octobre 2017</a:t>
            </a:r>
            <a:endParaRPr/>
          </a:p>
        </p:txBody>
      </p:sp>
      <p:sp>
        <p:nvSpPr>
          <p:cNvPr id="138" name="Google Shape;13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5520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9097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9631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8924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  <p:transition spd="slow" advClick="0" advTm="20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  <p:transition spd="slow" advClick="0" advTm="20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  <p:transition spd="slow" advClick="0" advTm="20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  <p:transition spd="slow" advClick="0" advTm="20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  <p:transition spd="slow" advClick="0" advTm="20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  <p:transition spd="slow" advClick="0" advTm="20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  <p:transition spd="slow" advClick="0" advTm="20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  <p:transition spd="slow" advClick="0" advTm="20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  <p:transition spd="slow" advClick="0" advTm="20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  <p:transition spd="slow" advClick="0" advTm="20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  <p:transition spd="slow" advClick="0" advTm="20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20000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orêt de Brocéliande | Tourisme dans le Morbihan, informations et  réservations pour vos vacances en Bretagne">
            <a:extLst>
              <a:ext uri="{FF2B5EF4-FFF2-40B4-BE49-F238E27FC236}">
                <a16:creationId xmlns:a16="http://schemas.microsoft.com/office/drawing/2014/main" xmlns="" id="{770B5548-9468-52A4-73F7-5F07B439B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2925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Google Shape;90;p1"/>
          <p:cNvSpPr txBox="1"/>
          <p:nvPr/>
        </p:nvSpPr>
        <p:spPr>
          <a:xfrm>
            <a:off x="755576" y="404664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Comic Sans MS"/>
              <a:buNone/>
            </a:pPr>
            <a:r>
              <a:rPr lang="fr-FR" sz="4400" b="0" i="0" u="none" strike="noStrike" cap="none" dirty="0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Voyage scolaire 2024/2025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Comic Sans MS"/>
              <a:buNone/>
            </a:pPr>
            <a:r>
              <a:rPr lang="fr-FR" sz="4400" dirty="0">
                <a:solidFill>
                  <a:srgbClr val="7030A0"/>
                </a:solidFill>
                <a:latin typeface="Comic Sans MS"/>
                <a:ea typeface="Calibri"/>
                <a:cs typeface="Calibri"/>
                <a:sym typeface="Comic Sans MS"/>
              </a:rPr>
              <a:t>en forêt de Brocéliande</a:t>
            </a:r>
            <a:r>
              <a:rPr lang="fr-FR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fr-FR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 advClick="0" advTm="2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"/>
          <p:cNvSpPr txBox="1">
            <a:spLocks noGrp="1"/>
          </p:cNvSpPr>
          <p:nvPr>
            <p:ph type="ctrTitle"/>
          </p:nvPr>
        </p:nvSpPr>
        <p:spPr>
          <a:xfrm>
            <a:off x="819735" y="5676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Comic Sans MS"/>
              <a:buNone/>
            </a:pPr>
            <a:r>
              <a:rPr lang="fr-FR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Quoi ?</a:t>
            </a:r>
            <a:r>
              <a:rPr lang="fr-FR"/>
              <a:t/>
            </a:r>
            <a:br>
              <a:rPr lang="fr-FR"/>
            </a:b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1" name="Google Shape;161;p9"/>
          <p:cNvSpPr txBox="1"/>
          <p:nvPr/>
        </p:nvSpPr>
        <p:spPr>
          <a:xfrm>
            <a:off x="827584" y="350100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162" name="Google Shape;162;p9"/>
          <p:cNvGraphicFramePr/>
          <p:nvPr/>
        </p:nvGraphicFramePr>
        <p:xfrm>
          <a:off x="819735" y="791772"/>
          <a:ext cx="7272800" cy="5486450"/>
        </p:xfrm>
        <a:graphic>
          <a:graphicData uri="http://schemas.openxmlformats.org/drawingml/2006/table">
            <a:tbl>
              <a:tblPr firstRow="1" bandRow="1">
                <a:noFill/>
                <a:tableStyleId>{EF874EFC-AD1F-44C9-9E54-F801020B103A}</a:tableStyleId>
              </a:tblPr>
              <a:tblGrid>
                <a:gridCol w="20882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845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3000" u="none" strike="noStrike" cap="none">
                          <a:solidFill>
                            <a:schemeClr val="dk1"/>
                          </a:solidFill>
                        </a:rPr>
                        <a:t>MERCREDI 16 OCTOBRE</a:t>
                      </a:r>
                      <a:endParaRPr sz="3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000"/>
                        <a:buFont typeface="Arial"/>
                        <a:buNone/>
                      </a:pPr>
                      <a:r>
                        <a:rPr lang="fr-FR" sz="30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matin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3000" u="none" strike="noStrike" cap="none">
                          <a:solidFill>
                            <a:schemeClr val="lt1"/>
                          </a:solidFill>
                        </a:rPr>
                        <a:t>Voyage en car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000"/>
                        <a:buFont typeface="Calibri"/>
                        <a:buNone/>
                      </a:pPr>
                      <a:r>
                        <a:rPr lang="fr-FR" sz="3000" u="none" strike="noStrike" cap="none">
                          <a:solidFill>
                            <a:schemeClr val="lt1"/>
                          </a:solidFill>
                        </a:rPr>
                        <a:t>Départ prévu à 8h00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000"/>
                        <a:buFont typeface="Calibri"/>
                        <a:buNone/>
                      </a:pPr>
                      <a:r>
                        <a:rPr lang="fr-FR" sz="3000" u="none" strike="noStrike" cap="none">
                          <a:solidFill>
                            <a:schemeClr val="lt1"/>
                          </a:solidFill>
                        </a:rPr>
                        <a:t>Arrivée prévue vers 11h30</a:t>
                      </a:r>
                      <a:endParaRPr sz="30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3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midi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3000"/>
                        <a:t>Pique-nique (à prévoir)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30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après-midi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3000">
                          <a:solidFill>
                            <a:schemeClr val="lt1"/>
                          </a:solidFill>
                        </a:rPr>
                        <a:t>Visite patrimoine de Vannes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3000">
                          <a:solidFill>
                            <a:schemeClr val="lt1"/>
                          </a:solidFill>
                        </a:rPr>
                        <a:t>CE2 : L’hermine et sa bande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3000">
                          <a:solidFill>
                            <a:schemeClr val="lt1"/>
                          </a:solidFill>
                        </a:rPr>
                        <a:t>CM : Sur les traces de Fanch le marin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3000">
                          <a:latin typeface="Arial"/>
                          <a:ea typeface="Arial"/>
                          <a:cs typeface="Arial"/>
                          <a:sym typeface="Arial"/>
                        </a:rPr>
                        <a:t>soir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3000"/>
                        <a:t>Installation au centre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3000"/>
                        <a:t>Repas au centre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63" name="Google Shape;16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1689" y="1400805"/>
            <a:ext cx="1481708" cy="860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2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3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C9BFD8C1-9E39-293B-2FAB-3F7FC6392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328" y="2718807"/>
            <a:ext cx="5204296" cy="383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7D80CD4-F36B-D7C2-45C8-2663E75F9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76" y="301928"/>
            <a:ext cx="5589021" cy="322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812759"/>
      </p:ext>
    </p:extLst>
  </p:cSld>
  <p:clrMapOvr>
    <a:masterClrMapping/>
  </p:clrMapOvr>
  <p:transition spd="slow" advClick="0" advTm="20000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9C25667C-A038-68A6-DC38-3790EBDCA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58" y="2393004"/>
            <a:ext cx="4866025" cy="422812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3DF3F34-2E61-78CA-7AF3-81FDA7B14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791" y="236870"/>
            <a:ext cx="5003351" cy="312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22250"/>
      </p:ext>
    </p:extLst>
  </p:cSld>
  <p:clrMapOvr>
    <a:masterClrMapping/>
  </p:clrMapOvr>
  <p:transition spd="slow" advClick="0" advTm="20000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"/>
          <p:cNvSpPr txBox="1"/>
          <p:nvPr/>
        </p:nvSpPr>
        <p:spPr>
          <a:xfrm>
            <a:off x="827584" y="350100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169" name="Google Shape;169;p10"/>
          <p:cNvGraphicFramePr/>
          <p:nvPr>
            <p:extLst>
              <p:ext uri="{D42A27DB-BD31-4B8C-83A1-F6EECF244321}">
                <p14:modId xmlns:p14="http://schemas.microsoft.com/office/powerpoint/2010/main" val="1695253951"/>
              </p:ext>
            </p:extLst>
          </p:nvPr>
        </p:nvGraphicFramePr>
        <p:xfrm>
          <a:off x="899592" y="752960"/>
          <a:ext cx="7272800" cy="5056675"/>
        </p:xfrm>
        <a:graphic>
          <a:graphicData uri="http://schemas.openxmlformats.org/drawingml/2006/table">
            <a:tbl>
              <a:tblPr firstRow="1" bandRow="1">
                <a:noFill/>
                <a:tableStyleId>{EF874EFC-AD1F-44C9-9E54-F801020B103A}</a:tableStyleId>
              </a:tblPr>
              <a:tblGrid>
                <a:gridCol w="20882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845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6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3000">
                          <a:solidFill>
                            <a:schemeClr val="dk1"/>
                          </a:solidFill>
                        </a:rPr>
                        <a:t>JEUDI 17 OCTOBRE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000"/>
                        <a:buFont typeface="Arial"/>
                        <a:buNone/>
                      </a:pPr>
                      <a:r>
                        <a:rPr lang="fr-FR" sz="30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matin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07A90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3000" dirty="0">
                          <a:solidFill>
                            <a:schemeClr val="lt1"/>
                          </a:solidFill>
                        </a:rPr>
                        <a:t>Balade contée en forêt de Brocéliande :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3000" dirty="0">
                          <a:solidFill>
                            <a:schemeClr val="lt1"/>
                          </a:solidFill>
                        </a:rPr>
                        <a:t>Le Val sans retour, l’Arbre d’Or et le Miroir aux Fées.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07A90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3000">
                          <a:latin typeface="Arial"/>
                          <a:ea typeface="Arial"/>
                          <a:cs typeface="Arial"/>
                          <a:sym typeface="Arial"/>
                        </a:rPr>
                        <a:t>midi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3000"/>
                        <a:t>Pique-nique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3000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après-midi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07A90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3000">
                          <a:solidFill>
                            <a:schemeClr val="lt1"/>
                          </a:solidFill>
                        </a:rPr>
                        <a:t>Le tombeau de Merlin et la Fontaine de jouvence, le Chêne des Hindrés.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07A90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3000">
                          <a:latin typeface="Arial"/>
                          <a:ea typeface="Arial"/>
                          <a:cs typeface="Arial"/>
                          <a:sym typeface="Arial"/>
                        </a:rPr>
                        <a:t>soir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3000" dirty="0"/>
                        <a:t>Repas au centre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Click="0" advTm="20000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7CBDFEA1-9CE5-DD9D-B151-9D3D5AD01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24" y="315020"/>
            <a:ext cx="3366901" cy="225276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DD9AF407-5820-79A7-5D0D-5D03B97DB845}"/>
              </a:ext>
            </a:extLst>
          </p:cNvPr>
          <p:cNvSpPr txBox="1"/>
          <p:nvPr/>
        </p:nvSpPr>
        <p:spPr>
          <a:xfrm>
            <a:off x="1140479" y="2198451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800" b="1" dirty="0">
                <a:solidFill>
                  <a:srgbClr val="FFFF00"/>
                </a:solidFill>
              </a:rPr>
              <a:t>Val sans retour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42C86477-87D4-9E2C-1510-7838C91BD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550" y="315020"/>
            <a:ext cx="4505526" cy="225276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073E0994-BCB6-3F8F-36B4-27532ED3D85D}"/>
              </a:ext>
            </a:extLst>
          </p:cNvPr>
          <p:cNvSpPr txBox="1"/>
          <p:nvPr/>
        </p:nvSpPr>
        <p:spPr>
          <a:xfrm>
            <a:off x="5858136" y="2198451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800" b="1" dirty="0">
                <a:solidFill>
                  <a:srgbClr val="FFFF00"/>
                </a:solidFill>
              </a:rPr>
              <a:t>Arbre d’or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04682D96-463D-238E-4431-4592CD6C9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2838" y="2918298"/>
            <a:ext cx="5073839" cy="337640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E8A020EE-B356-2967-CEE8-A2470777430A}"/>
              </a:ext>
            </a:extLst>
          </p:cNvPr>
          <p:cNvSpPr txBox="1"/>
          <p:nvPr/>
        </p:nvSpPr>
        <p:spPr>
          <a:xfrm>
            <a:off x="2573757" y="583348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rgbClr val="FFFF00"/>
                </a:solidFill>
              </a:rPr>
              <a:t>Miroir aux fées</a:t>
            </a:r>
          </a:p>
        </p:txBody>
      </p:sp>
    </p:spTree>
    <p:extLst>
      <p:ext uri="{BB962C8B-B14F-4D97-AF65-F5344CB8AC3E}">
        <p14:creationId xmlns:p14="http://schemas.microsoft.com/office/powerpoint/2010/main" val="1153980036"/>
      </p:ext>
    </p:extLst>
  </p:cSld>
  <p:clrMapOvr>
    <a:masterClrMapping/>
  </p:clrMapOvr>
  <p:transition spd="slow" advClick="0" advTm="20000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D56E491D-60F7-ECF2-35B0-4DBFB6A68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86" y="355262"/>
            <a:ext cx="3889315" cy="291323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7D3E5D8F-75BE-9914-BB32-1A1516DDBCA5}"/>
              </a:ext>
            </a:extLst>
          </p:cNvPr>
          <p:cNvSpPr txBox="1"/>
          <p:nvPr/>
        </p:nvSpPr>
        <p:spPr>
          <a:xfrm>
            <a:off x="1211242" y="2821022"/>
            <a:ext cx="2287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800" b="1" dirty="0">
                <a:solidFill>
                  <a:srgbClr val="FFFF00"/>
                </a:solidFill>
              </a:rPr>
              <a:t>Tombeau de Merlin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76B1079E-9882-6919-1B91-D7FC133FB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199" y="355262"/>
            <a:ext cx="3889315" cy="291323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F9A41AE1-903A-51CA-E8D2-F716B9CF303D}"/>
              </a:ext>
            </a:extLst>
          </p:cNvPr>
          <p:cNvSpPr txBox="1"/>
          <p:nvPr/>
        </p:nvSpPr>
        <p:spPr>
          <a:xfrm>
            <a:off x="5786414" y="2821022"/>
            <a:ext cx="2274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800" b="1" dirty="0">
                <a:solidFill>
                  <a:srgbClr val="FFFF00"/>
                </a:solidFill>
              </a:rPr>
              <a:t>Chêne des </a:t>
            </a:r>
            <a:r>
              <a:rPr lang="fr-FR" sz="1800" b="1" dirty="0" err="1">
                <a:solidFill>
                  <a:srgbClr val="FFFF00"/>
                </a:solidFill>
              </a:rPr>
              <a:t>Hindrés</a:t>
            </a:r>
            <a:endParaRPr lang="fr-FR" sz="1800" b="1" dirty="0">
              <a:solidFill>
                <a:srgbClr val="FFFF00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2C27FE0E-8348-1750-EF6A-D74FE3B40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613" y="3589507"/>
            <a:ext cx="2992774" cy="299277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C81333EE-2CFF-5EF0-9176-23C0F30E041A}"/>
              </a:ext>
            </a:extLst>
          </p:cNvPr>
          <p:cNvSpPr txBox="1"/>
          <p:nvPr/>
        </p:nvSpPr>
        <p:spPr>
          <a:xfrm>
            <a:off x="3338313" y="6133406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800" b="1" dirty="0">
                <a:solidFill>
                  <a:srgbClr val="FFFF00"/>
                </a:solidFill>
              </a:rPr>
              <a:t>Fontaine de Jouvence</a:t>
            </a:r>
          </a:p>
        </p:txBody>
      </p:sp>
    </p:spTree>
    <p:extLst>
      <p:ext uri="{BB962C8B-B14F-4D97-AF65-F5344CB8AC3E}">
        <p14:creationId xmlns:p14="http://schemas.microsoft.com/office/powerpoint/2010/main" val="1638122198"/>
      </p:ext>
    </p:extLst>
  </p:cSld>
  <p:clrMapOvr>
    <a:masterClrMapping/>
  </p:clrMapOvr>
  <p:transition spd="slow" advClick="0" advTm="20000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"/>
          <p:cNvSpPr txBox="1"/>
          <p:nvPr/>
        </p:nvSpPr>
        <p:spPr>
          <a:xfrm>
            <a:off x="827584" y="350100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175" name="Google Shape;175;p11"/>
          <p:cNvGraphicFramePr/>
          <p:nvPr>
            <p:extLst>
              <p:ext uri="{D42A27DB-BD31-4B8C-83A1-F6EECF244321}">
                <p14:modId xmlns:p14="http://schemas.microsoft.com/office/powerpoint/2010/main" val="2422954236"/>
              </p:ext>
            </p:extLst>
          </p:nvPr>
        </p:nvGraphicFramePr>
        <p:xfrm>
          <a:off x="935600" y="243540"/>
          <a:ext cx="7272800" cy="6370920"/>
        </p:xfrm>
        <a:graphic>
          <a:graphicData uri="http://schemas.openxmlformats.org/drawingml/2006/table">
            <a:tbl>
              <a:tblPr firstRow="1" bandRow="1">
                <a:noFill/>
                <a:tableStyleId>{EF874EFC-AD1F-44C9-9E54-F801020B103A}</a:tableStyleId>
              </a:tblPr>
              <a:tblGrid>
                <a:gridCol w="20882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845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9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3000">
                          <a:solidFill>
                            <a:schemeClr val="dk1"/>
                          </a:solidFill>
                        </a:rPr>
                        <a:t>VENDREDI 18 OCTOBRE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30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000"/>
                        <a:buFont typeface="Arial"/>
                        <a:buNone/>
                      </a:pPr>
                      <a:r>
                        <a:rPr lang="fr-FR" sz="3000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matin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E36C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3000">
                          <a:solidFill>
                            <a:schemeClr val="lt1"/>
                          </a:solidFill>
                        </a:rPr>
                        <a:t>Centre de l’imaginaire Arthurien au Château de Comper</a:t>
                      </a:r>
                      <a:endParaRPr sz="3000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3000">
                          <a:solidFill>
                            <a:schemeClr val="lt1"/>
                          </a:solidFill>
                        </a:rPr>
                        <a:t>3 ateliers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3000">
                          <a:solidFill>
                            <a:schemeClr val="lt1"/>
                          </a:solidFill>
                        </a:rPr>
                        <a:t>10H30-12H00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E36C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3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30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Midi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3000"/>
                        <a:t>Pique-nique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94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30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après-midi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E36C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3000">
                          <a:solidFill>
                            <a:schemeClr val="lt1"/>
                          </a:solidFill>
                        </a:rPr>
                        <a:t>14H00-15H30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3000">
                          <a:solidFill>
                            <a:schemeClr val="lt1"/>
                          </a:solidFill>
                        </a:rPr>
                        <a:t>15H30-17H00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3000">
                          <a:solidFill>
                            <a:schemeClr val="lt1"/>
                          </a:solidFill>
                        </a:rPr>
                        <a:t>Retour en car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E36C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58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3000">
                          <a:latin typeface="Arial"/>
                          <a:ea typeface="Arial"/>
                          <a:cs typeface="Arial"/>
                          <a:sym typeface="Arial"/>
                        </a:rPr>
                        <a:t>soir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fr-FR" sz="2800" dirty="0">
                          <a:solidFill>
                            <a:schemeClr val="dk1"/>
                          </a:solidFill>
                        </a:rPr>
                        <a:t>Arrivée prévue vers 20h30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76" name="Google Shape;17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0192" y="4971033"/>
            <a:ext cx="1481708" cy="860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2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âteau de Comper et Lac de Viviane">
            <a:hlinkClick r:id="" action="ppaction://media"/>
            <a:extLst>
              <a:ext uri="{FF2B5EF4-FFF2-40B4-BE49-F238E27FC236}">
                <a16:creationId xmlns:a16="http://schemas.microsoft.com/office/drawing/2014/main" xmlns="" id="{C296017F-2506-91FB-82F3-C0A801EAEFF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075" y="481181"/>
            <a:ext cx="8932754" cy="502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799280"/>
      </p:ext>
    </p:extLst>
  </p:cSld>
  <p:clrMapOvr>
    <a:masterClrMapping/>
  </p:clrMapOvr>
  <p:transition spd="slow" advClick="0" advTm="2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2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3407345A-845A-71E0-1720-D000DAA6A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21" y="1155981"/>
            <a:ext cx="2859058" cy="454603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76A9A621-9DFD-092B-B872-147C4F098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980" y="1155980"/>
            <a:ext cx="2865832" cy="454603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C531AFA1-F52F-AAD5-4C2A-C73AF73848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113" y="1155979"/>
            <a:ext cx="2876204" cy="454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64879"/>
      </p:ext>
    </p:extLst>
  </p:cSld>
  <p:clrMapOvr>
    <a:masterClrMapping/>
  </p:clrMapOvr>
  <p:transition spd="slow" advClick="0" advTm="20000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FBFBF"/>
            </a:gs>
            <a:gs pos="50000">
              <a:srgbClr val="BFCFEC"/>
            </a:gs>
            <a:gs pos="100000">
              <a:srgbClr val="E0E8F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Les activités sur place sont complétées par des activités pédagogiques effectuées à l’école avant et surtout après le séjour. Elles prennent place dans un projet pluridisciplinaire, et développent en particulier les compétences des matières du décloisonnement (histoire, géo, sciences).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82" name="Google Shape;18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9528" y="5175116"/>
            <a:ext cx="1977272" cy="1702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31840" y="0"/>
            <a:ext cx="1628775" cy="17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2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>
            <a:spLocks noGrp="1"/>
          </p:cNvSpPr>
          <p:nvPr>
            <p:ph type="ctrTitle"/>
          </p:nvPr>
        </p:nvSpPr>
        <p:spPr>
          <a:xfrm>
            <a:off x="1475656" y="219723"/>
            <a:ext cx="741236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Comic Sans MS"/>
              <a:buNone/>
            </a:pPr>
            <a:r>
              <a:rPr lang="fr-FR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Quand ?</a:t>
            </a:r>
            <a:r>
              <a:rPr lang="fr-FR"/>
              <a:t/>
            </a:r>
            <a:br>
              <a:rPr lang="fr-FR"/>
            </a:b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1095535" y="5373216"/>
            <a:ext cx="7772400" cy="1844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Comic Sans MS"/>
              <a:buNone/>
            </a:pPr>
            <a:r>
              <a:rPr lang="fr-FR" sz="4400" b="0" i="0" u="none" strike="noStrike" cap="none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Du 16 au 18 octobre 2024 </a:t>
            </a:r>
            <a:endParaRPr sz="44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8" name="Google Shape;10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105" y="1196752"/>
            <a:ext cx="8048465" cy="4812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2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FBFBF"/>
            </a:gs>
            <a:gs pos="50000">
              <a:srgbClr val="BFCFEC"/>
            </a:gs>
            <a:gs pos="100000">
              <a:srgbClr val="E0E8F4"/>
            </a:gs>
          </a:gsLst>
          <a:lin ang="0" scaled="0"/>
        </a:gra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La classe de découverte est l’occasion pour les enfants de vivre une expérience de groupe enrichissante.</a:t>
            </a:r>
            <a:endParaRPr/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 Pour certains d’entre eux , la coupure avec la famille est parfois difficile. Pour ces enfants, en particulier, c’est une étape importante sur le chemin de la maturité.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89" name="Google Shape;18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4168" y="4797152"/>
            <a:ext cx="21717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59632" y="5219700"/>
            <a:ext cx="1704975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72200" y="260648"/>
            <a:ext cx="1952625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67744" y="0"/>
            <a:ext cx="1602110" cy="1586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2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FBFBF"/>
            </a:gs>
            <a:gs pos="50000">
              <a:srgbClr val="BFCFEC"/>
            </a:gs>
            <a:gs pos="100000">
              <a:srgbClr val="E0E8F4"/>
            </a:gs>
          </a:gsLst>
          <a:lin ang="0" scaled="0"/>
        </a:gra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"/>
          <p:cNvSpPr txBox="1">
            <a:spLocks noGrp="1"/>
          </p:cNvSpPr>
          <p:nvPr>
            <p:ph type="body" idx="1"/>
          </p:nvPr>
        </p:nvSpPr>
        <p:spPr>
          <a:xfrm>
            <a:off x="395536" y="1700808"/>
            <a:ext cx="8229600" cy="464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Pendant le séjour, la communication par téléphone avec votre enfant ne sera pas possible (y compris via les accompagnateurs).</a:t>
            </a:r>
            <a:endParaRPr/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Ne contacter le centre qu’en cas d’urgence. </a:t>
            </a:r>
            <a:endParaRPr/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De notre côté, nous donnerons de nos nouvelles : un message sera laissé sur le site internet chaque jour. 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98" name="Google Shape;1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5816" y="0"/>
            <a:ext cx="24384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4"/>
          <p:cNvSpPr/>
          <p:nvPr/>
        </p:nvSpPr>
        <p:spPr>
          <a:xfrm>
            <a:off x="3347864" y="87229"/>
            <a:ext cx="2006352" cy="1728192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 advClick="0" advTm="2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0D9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5"/>
          <p:cNvSpPr txBox="1"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Comic Sans MS"/>
              <a:buNone/>
            </a:pPr>
            <a:r>
              <a:rPr lang="fr-FR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Combien ?</a:t>
            </a:r>
            <a:r>
              <a:rPr lang="fr-FR"/>
              <a:t/>
            </a:r>
            <a:br>
              <a:rPr lang="fr-FR"/>
            </a:b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5" name="Google Shape;205;p15"/>
          <p:cNvSpPr txBox="1"/>
          <p:nvPr/>
        </p:nvSpPr>
        <p:spPr>
          <a:xfrm>
            <a:off x="827584" y="350100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6" name="Google Shape;206;p15"/>
          <p:cNvSpPr/>
          <p:nvPr/>
        </p:nvSpPr>
        <p:spPr>
          <a:xfrm>
            <a:off x="544016" y="4029328"/>
            <a:ext cx="8055968" cy="2139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omic Sans MS"/>
              <a:buNone/>
            </a:pPr>
            <a:r>
              <a:rPr lang="fr-FR" sz="25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ce prix, il faut déduire :</a:t>
            </a:r>
            <a:endParaRPr sz="25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-158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omic Sans MS"/>
              <a:buChar char="•"/>
            </a:pPr>
            <a:r>
              <a:rPr lang="fr-FR" sz="25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La participation de l’APEL à hauteur de</a:t>
            </a:r>
            <a:r>
              <a:rPr lang="fr-FR" sz="25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32</a:t>
            </a:r>
            <a:r>
              <a:rPr lang="fr-FR" sz="25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fr-FR" sz="2500" b="1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€</a:t>
            </a:r>
            <a:r>
              <a:rPr lang="fr-FR" sz="25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par enfant</a:t>
            </a:r>
            <a:endParaRPr sz="25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-158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omic Sans MS"/>
              <a:buChar char="•"/>
            </a:pPr>
            <a:r>
              <a:rPr lang="fr-FR" sz="25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</a:t>
            </a:r>
            <a:r>
              <a:rPr lang="fr-FR" sz="25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 subvention communale de 10 </a:t>
            </a:r>
            <a:r>
              <a:rPr lang="fr-FR" sz="25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€</a:t>
            </a:r>
            <a:endParaRPr sz="25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omic Sans MS"/>
              <a:buNone/>
            </a:pPr>
            <a:r>
              <a:rPr lang="fr-FR" sz="25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Mais pas de subvention du Conseil Départemental 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7" name="Google Shape;207;p15"/>
          <p:cNvSpPr txBox="1"/>
          <p:nvPr/>
        </p:nvSpPr>
        <p:spPr>
          <a:xfrm>
            <a:off x="971600" y="2060848"/>
            <a:ext cx="6917532" cy="1677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5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 prix de revient par élève pour les 3 jours :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sz="30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248 €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dirty="0"/>
          </a:p>
        </p:txBody>
      </p:sp>
      <p:pic>
        <p:nvPicPr>
          <p:cNvPr id="208" name="Google Shape;20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8264" y="260648"/>
            <a:ext cx="1933575" cy="19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2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0D9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8304" y="43477"/>
            <a:ext cx="1213495" cy="1219473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6"/>
          <p:cNvSpPr txBox="1">
            <a:spLocks noGrp="1"/>
          </p:cNvSpPr>
          <p:nvPr>
            <p:ph type="ctrTitle"/>
          </p:nvPr>
        </p:nvSpPr>
        <p:spPr>
          <a:xfrm>
            <a:off x="749399" y="63363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Comic Sans MS"/>
              <a:buNone/>
            </a:pPr>
            <a:r>
              <a:rPr lang="fr-FR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Combien ?</a:t>
            </a:r>
            <a:r>
              <a:rPr lang="fr-FR"/>
              <a:t/>
            </a:r>
            <a:br>
              <a:rPr lang="fr-FR"/>
            </a:b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5" name="Google Shape;215;p16"/>
          <p:cNvSpPr txBox="1"/>
          <p:nvPr/>
        </p:nvSpPr>
        <p:spPr>
          <a:xfrm>
            <a:off x="827584" y="350100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6" name="Google Shape;216;p16"/>
          <p:cNvSpPr/>
          <p:nvPr/>
        </p:nvSpPr>
        <p:spPr>
          <a:xfrm>
            <a:off x="933097" y="1954222"/>
            <a:ext cx="7416824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lang="fr-FR" sz="20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Pensez à vous renseigner auprès de votre MSA ou votre Comité d'Entreprise pour une aide financière au séjour de votre enfant.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lang="fr-FR" sz="20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Des facilités de paiement vous seront proposées à partir d’un échéancier :</a:t>
            </a:r>
            <a:endParaRPr sz="20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7" name="Google Shape;217;p16"/>
          <p:cNvSpPr txBox="1"/>
          <p:nvPr/>
        </p:nvSpPr>
        <p:spPr>
          <a:xfrm>
            <a:off x="611560" y="984658"/>
            <a:ext cx="7776864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 coût pour les familles par élève pour les 3 jours :           </a:t>
            </a:r>
            <a:r>
              <a:rPr lang="fr-FR" sz="30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206 € maximum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dirty="0"/>
          </a:p>
        </p:txBody>
      </p:sp>
      <p:graphicFrame>
        <p:nvGraphicFramePr>
          <p:cNvPr id="218" name="Google Shape;218;p16"/>
          <p:cNvGraphicFramePr/>
          <p:nvPr>
            <p:extLst>
              <p:ext uri="{D42A27DB-BD31-4B8C-83A1-F6EECF244321}">
                <p14:modId xmlns:p14="http://schemas.microsoft.com/office/powerpoint/2010/main" val="1064866160"/>
              </p:ext>
            </p:extLst>
          </p:nvPr>
        </p:nvGraphicFramePr>
        <p:xfrm>
          <a:off x="825352" y="4068264"/>
          <a:ext cx="7776900" cy="2133620"/>
        </p:xfrm>
        <a:graphic>
          <a:graphicData uri="http://schemas.openxmlformats.org/drawingml/2006/table">
            <a:tbl>
              <a:tblPr firstRow="1" bandRow="1">
                <a:noFill/>
                <a:tableStyleId>{81DBF4CD-5B89-42A3-9DD4-60D7BAC95C2F}</a:tableStyleId>
              </a:tblPr>
              <a:tblGrid>
                <a:gridCol w="19442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42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42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442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7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Somme prélevée sur facturation à la rentrée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10 </a:t>
                      </a:r>
                      <a:r>
                        <a:rPr lang="fr-FR" sz="18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septembre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(prélèvement)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10 octobre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(prélèvement)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10 novembre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(prélèvement)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800" b="1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10 €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800" b="1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70 €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800" b="1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70 €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800" b="1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Solde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800" b="1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56 €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Click="0" advTm="2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"/>
          <p:cNvSpPr txBox="1"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Comic Sans MS"/>
              <a:buNone/>
            </a:pPr>
            <a:r>
              <a:rPr lang="fr-FR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Photos ?</a:t>
            </a:r>
            <a:r>
              <a:rPr lang="fr-FR"/>
              <a:t/>
            </a:r>
            <a:br>
              <a:rPr lang="fr-FR"/>
            </a:b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3" name="Google Shape;233;p18"/>
          <p:cNvSpPr txBox="1"/>
          <p:nvPr/>
        </p:nvSpPr>
        <p:spPr>
          <a:xfrm>
            <a:off x="611560" y="1484784"/>
            <a:ext cx="6624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</p:txBody>
      </p:sp>
      <p:sp>
        <p:nvSpPr>
          <p:cNvPr id="234" name="Google Shape;234;p18"/>
          <p:cNvSpPr/>
          <p:nvPr/>
        </p:nvSpPr>
        <p:spPr>
          <a:xfrm>
            <a:off x="611560" y="1328863"/>
            <a:ext cx="7704856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Préférez pour votre enfant un appareil jetable. Les adultes accompagnateurs prendront des photos du séjour qui seront stockées sur une clé et partagées avec ceux qui le souhaitent.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 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N’envoyez aucun objet précieux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( bijoux,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DS,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tablette,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téléphone portable…)</a:t>
            </a:r>
            <a:endParaRPr dirty="0"/>
          </a:p>
        </p:txBody>
      </p:sp>
      <p:pic>
        <p:nvPicPr>
          <p:cNvPr id="235" name="Google Shape;23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2240" y="3717032"/>
            <a:ext cx="2017999" cy="2842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2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608" y="1844824"/>
            <a:ext cx="7279255" cy="1176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200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ctrTitle"/>
          </p:nvPr>
        </p:nvSpPr>
        <p:spPr>
          <a:xfrm>
            <a:off x="755576" y="404665"/>
            <a:ext cx="1800200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00000"/>
              <a:buFont typeface="Comic Sans MS"/>
              <a:buNone/>
            </a:pPr>
            <a:r>
              <a:rPr lang="fr-FR" dirty="0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Où ?</a:t>
            </a:r>
            <a:r>
              <a:rPr lang="fr-FR" dirty="0"/>
              <a:t/>
            </a:r>
            <a:br>
              <a:rPr lang="fr-FR" dirty="0"/>
            </a:b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DCCD1BED-AF5F-DB64-67E3-21D221E43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289" y="1311881"/>
            <a:ext cx="8307421" cy="5355844"/>
          </a:xfrm>
          <a:prstGeom prst="rect">
            <a:avLst/>
          </a:prstGeom>
        </p:spPr>
      </p:pic>
      <p:sp>
        <p:nvSpPr>
          <p:cNvPr id="4" name="Google Shape;121;p5">
            <a:extLst>
              <a:ext uri="{FF2B5EF4-FFF2-40B4-BE49-F238E27FC236}">
                <a16:creationId xmlns:a16="http://schemas.microsoft.com/office/drawing/2014/main" xmlns="" id="{CC3F5BAA-4F8B-F1BF-F2AA-CB4A168C4D01}"/>
              </a:ext>
            </a:extLst>
          </p:cNvPr>
          <p:cNvSpPr txBox="1"/>
          <p:nvPr/>
        </p:nvSpPr>
        <p:spPr>
          <a:xfrm>
            <a:off x="1480578" y="908721"/>
            <a:ext cx="741682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Golfe du Morbihan, presqu’île de Quiberon, Vannes, Brocéliande...</a:t>
            </a:r>
            <a:endParaRPr dirty="0"/>
          </a:p>
        </p:txBody>
      </p:sp>
    </p:spTree>
  </p:cSld>
  <p:clrMapOvr>
    <a:masterClrMapping/>
  </p:clrMapOvr>
  <p:transition spd="slow" advClick="0" advTm="2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 txBox="1"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00000"/>
              <a:buFont typeface="Comic Sans MS"/>
              <a:buNone/>
            </a:pPr>
            <a:r>
              <a:rPr lang="fr-FR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Quel centre d’hébergement ?</a:t>
            </a:r>
            <a:r>
              <a:rPr lang="fr-FR"/>
              <a:t/>
            </a:r>
            <a:br>
              <a:rPr lang="fr-FR"/>
            </a:b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0" name="Google Shape;120;p5"/>
          <p:cNvSpPr txBox="1"/>
          <p:nvPr/>
        </p:nvSpPr>
        <p:spPr>
          <a:xfrm>
            <a:off x="1115616" y="5013176"/>
            <a:ext cx="7772400" cy="1844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1" name="Google Shape;121;p5"/>
          <p:cNvSpPr txBox="1"/>
          <p:nvPr/>
        </p:nvSpPr>
        <p:spPr>
          <a:xfrm>
            <a:off x="755576" y="1291223"/>
            <a:ext cx="741682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Centre Home des Pins dans la Presqu’ile de Quiberon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 enfants sont logés dans des chambres à lits multiples.</a:t>
            </a:r>
            <a:endParaRPr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23CD56BE-C8E2-30F9-EEB3-EAE69EFA5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53" y="2367799"/>
            <a:ext cx="7627493" cy="4290465"/>
          </a:xfrm>
          <a:prstGeom prst="rect">
            <a:avLst/>
          </a:prstGeom>
        </p:spPr>
      </p:pic>
    </p:spTree>
  </p:cSld>
  <p:clrMapOvr>
    <a:masterClrMapping/>
  </p:clrMapOvr>
  <p:transition spd="slow" advClick="0" advTm="2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2AC59699-88E1-AC02-6FB0-BCDE889E8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9" y="710119"/>
            <a:ext cx="4072279" cy="543776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3DF6ECA7-7C01-AB23-6065-AFCF0E02E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025" y="710119"/>
            <a:ext cx="4071241" cy="543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44648"/>
      </p:ext>
    </p:extLst>
  </p:cSld>
  <p:clrMapOvr>
    <a:masterClrMapping/>
  </p:clrMapOvr>
  <p:transition spd="slow" advClick="0" advTm="20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1F01CDE2-62D0-7A58-9843-552376C13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70" y="309286"/>
            <a:ext cx="8356060" cy="625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56278"/>
      </p:ext>
    </p:extLst>
  </p:cSld>
  <p:clrMapOvr>
    <a:masterClrMapping/>
  </p:clrMapOvr>
  <p:transition spd="slow" advClick="0" advTm="20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Comic Sans MS"/>
              <a:buNone/>
            </a:pPr>
            <a:r>
              <a:rPr lang="fr-FR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Que faut-il prévoir ?</a:t>
            </a:r>
            <a:r>
              <a:rPr lang="fr-FR"/>
              <a:t/>
            </a:r>
            <a:br>
              <a:rPr lang="fr-FR"/>
            </a:b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0" name="Google Shape;130;p6"/>
          <p:cNvSpPr txBox="1"/>
          <p:nvPr/>
        </p:nvSpPr>
        <p:spPr>
          <a:xfrm>
            <a:off x="938502" y="107816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omic Sans MS"/>
              <a:buNone/>
            </a:pPr>
            <a:r>
              <a:rPr lang="fr-FR" sz="4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Le trousseau …</a:t>
            </a:r>
            <a:endParaRPr/>
          </a:p>
        </p:txBody>
      </p:sp>
      <p:pic>
        <p:nvPicPr>
          <p:cNvPr id="131" name="Google Shape;13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5376" y="1390016"/>
            <a:ext cx="1752600" cy="111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6"/>
          <p:cNvSpPr txBox="1"/>
          <p:nvPr/>
        </p:nvSpPr>
        <p:spPr>
          <a:xfrm>
            <a:off x="755576" y="2602124"/>
            <a:ext cx="7488832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 draps ne sont pas fournis.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2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Prévoir</a:t>
            </a:r>
            <a:r>
              <a:rPr lang="fr-FR" sz="2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:</a:t>
            </a:r>
            <a:r>
              <a:rPr lang="fr-FR" sz="22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- un duvet, le linge de toilette,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- </a:t>
            </a:r>
            <a:r>
              <a:rPr lang="fr-FR" sz="22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un pyjama et des chaussons.</a:t>
            </a:r>
            <a:endParaRPr sz="2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- </a:t>
            </a:r>
            <a:r>
              <a:rPr lang="fr-FR" sz="22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une serviette de table pour les repas.</a:t>
            </a:r>
            <a:endParaRPr sz="2200" dirty="0"/>
          </a:p>
        </p:txBody>
      </p:sp>
      <p:sp>
        <p:nvSpPr>
          <p:cNvPr id="133" name="Google Shape;133;p6"/>
          <p:cNvSpPr txBox="1"/>
          <p:nvPr/>
        </p:nvSpPr>
        <p:spPr>
          <a:xfrm>
            <a:off x="755576" y="4441127"/>
            <a:ext cx="684076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Apporter :  - un vêtement de pluie,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- deux paires de chaussures (baskets pour la marche + bottes)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- une casquette.</a:t>
            </a:r>
            <a:endParaRPr sz="2200" dirty="0"/>
          </a:p>
        </p:txBody>
      </p:sp>
      <p:sp>
        <p:nvSpPr>
          <p:cNvPr id="134" name="Google Shape;134;p6"/>
          <p:cNvSpPr txBox="1"/>
          <p:nvPr/>
        </p:nvSpPr>
        <p:spPr>
          <a:xfrm>
            <a:off x="755576" y="5941575"/>
            <a:ext cx="7772399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 pas surcharger les bagages : une tenue par jour suffit.</a:t>
            </a:r>
            <a:endParaRPr sz="2200" dirty="0"/>
          </a:p>
        </p:txBody>
      </p:sp>
    </p:spTree>
  </p:cSld>
  <p:clrMapOvr>
    <a:masterClrMapping/>
  </p:clrMapOvr>
  <p:transition spd="slow" advClick="0" advTm="2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/>
          <p:nvPr/>
        </p:nvSpPr>
        <p:spPr>
          <a:xfrm>
            <a:off x="-1044624" y="49806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omic Sans MS"/>
              <a:buNone/>
            </a:pPr>
            <a:r>
              <a:rPr lang="fr-FR" sz="4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 bagages</a:t>
            </a:r>
            <a:endParaRPr/>
          </a:p>
        </p:txBody>
      </p:sp>
      <p:pic>
        <p:nvPicPr>
          <p:cNvPr id="141" name="Google Shape;141;p7" descr="Résultat de recherche d'images pour &quot;bagages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7532" y="128013"/>
            <a:ext cx="1804622" cy="163590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7"/>
          <p:cNvSpPr txBox="1"/>
          <p:nvPr/>
        </p:nvSpPr>
        <p:spPr>
          <a:xfrm>
            <a:off x="664113" y="1763920"/>
            <a:ext cx="7593937" cy="4585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 laissez pas de médicaments dans les bagages. Confiez-les à un enseignant avec une ordonnance.</a:t>
            </a:r>
            <a:endParaRPr sz="2200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Remplissez soigneusement la fiche sanitaire et lisez attentivement les recommandations pour le trousseau.</a:t>
            </a:r>
            <a:endParaRPr sz="2200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 placez pas de friandises dans les bagages, ni de jeux vidéos, portables, montres connectées. Préférez les petits jeux collectifs, les livres.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2200" dirty="0">
              <a:solidFill>
                <a:schemeClr val="dk1"/>
              </a:solidFill>
              <a:latin typeface="Comic Sans MS"/>
              <a:sym typeface="Comic Sans M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dirty="0">
                <a:solidFill>
                  <a:schemeClr val="dk1"/>
                </a:solidFill>
                <a:latin typeface="Comic Sans MS"/>
                <a:sym typeface="Comic Sans MS"/>
              </a:rPr>
              <a:t>Un sac à dos (avec le pique nique le premier jour),</a:t>
            </a:r>
            <a:endParaRPr sz="2200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 surchargez pas les bagages.</a:t>
            </a:r>
            <a:endParaRPr dirty="0"/>
          </a:p>
        </p:txBody>
      </p:sp>
    </p:spTree>
  </p:cSld>
  <p:clrMapOvr>
    <a:masterClrMapping/>
  </p:clrMapOvr>
  <p:transition spd="slow" advClick="0" advTm="2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Comic Sans MS"/>
              <a:buNone/>
            </a:pPr>
            <a:r>
              <a:rPr lang="fr-FR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Qui ?</a:t>
            </a:r>
            <a:r>
              <a:rPr lang="fr-FR"/>
              <a:t/>
            </a:r>
            <a:br>
              <a:rPr lang="fr-FR"/>
            </a:b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8" name="Google Shape;148;p8"/>
          <p:cNvSpPr txBox="1"/>
          <p:nvPr/>
        </p:nvSpPr>
        <p:spPr>
          <a:xfrm>
            <a:off x="683568" y="1556792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 CE2, CM1 et CM2</a:t>
            </a:r>
            <a:endParaRPr/>
          </a:p>
        </p:txBody>
      </p:sp>
      <p:sp>
        <p:nvSpPr>
          <p:cNvPr id="149" name="Google Shape;149;p8"/>
          <p:cNvSpPr txBox="1"/>
          <p:nvPr/>
        </p:nvSpPr>
        <p:spPr>
          <a:xfrm>
            <a:off x="827584" y="350100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0" name="Google Shape;150;p8"/>
          <p:cNvSpPr txBox="1"/>
          <p:nvPr/>
        </p:nvSpPr>
        <p:spPr>
          <a:xfrm>
            <a:off x="1475656" y="4941168"/>
            <a:ext cx="36004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- Accompagnateurs du centre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- 5 accompagnateurs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1" name="Google Shape;15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5776" y="2924944"/>
            <a:ext cx="1777380" cy="103680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8"/>
          <p:cNvSpPr txBox="1"/>
          <p:nvPr/>
        </p:nvSpPr>
        <p:spPr>
          <a:xfrm>
            <a:off x="1187624" y="3284984"/>
            <a:ext cx="18722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78 élèves</a:t>
            </a:r>
            <a:endParaRPr dirty="0"/>
          </a:p>
        </p:txBody>
      </p:sp>
      <p:sp>
        <p:nvSpPr>
          <p:cNvPr id="153" name="Google Shape;153;p8"/>
          <p:cNvSpPr txBox="1"/>
          <p:nvPr/>
        </p:nvSpPr>
        <p:spPr>
          <a:xfrm>
            <a:off x="5544766" y="3284984"/>
            <a:ext cx="197956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 enseignant(e)s</a:t>
            </a:r>
            <a:endParaRPr dirty="0"/>
          </a:p>
        </p:txBody>
      </p:sp>
      <p:pic>
        <p:nvPicPr>
          <p:cNvPr id="154" name="Google Shape;15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80312" y="3068960"/>
            <a:ext cx="1068732" cy="1109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16016" y="4725144"/>
            <a:ext cx="2557463" cy="1490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2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646</Words>
  <Application>Microsoft Office PowerPoint</Application>
  <PresentationFormat>Affichage à l'écran (4:3)</PresentationFormat>
  <Paragraphs>132</Paragraphs>
  <Slides>25</Slides>
  <Notes>17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Comic Sans MS</vt:lpstr>
      <vt:lpstr>Thème Office</vt:lpstr>
      <vt:lpstr>Présentation PowerPoint</vt:lpstr>
      <vt:lpstr>Quand ? </vt:lpstr>
      <vt:lpstr>Où ? </vt:lpstr>
      <vt:lpstr>Quel centre d’hébergement ? </vt:lpstr>
      <vt:lpstr>Présentation PowerPoint</vt:lpstr>
      <vt:lpstr>Présentation PowerPoint</vt:lpstr>
      <vt:lpstr>Que faut-il prévoir ? </vt:lpstr>
      <vt:lpstr>Présentation PowerPoint</vt:lpstr>
      <vt:lpstr>Qui ? </vt:lpstr>
      <vt:lpstr>Quoi ?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Combien ? </vt:lpstr>
      <vt:lpstr>Combien ? </vt:lpstr>
      <vt:lpstr>Photos ? 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MARY</dc:creator>
  <cp:lastModifiedBy>W10</cp:lastModifiedBy>
  <cp:revision>15</cp:revision>
  <dcterms:created xsi:type="dcterms:W3CDTF">2017-03-16T18:00:05Z</dcterms:created>
  <dcterms:modified xsi:type="dcterms:W3CDTF">2024-07-01T16:22:07Z</dcterms:modified>
</cp:coreProperties>
</file>